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18"/>
  </p:notesMasterIdLst>
  <p:sldIdLst>
    <p:sldId id="256" r:id="rId3"/>
    <p:sldId id="257" r:id="rId4"/>
    <p:sldId id="269" r:id="rId5"/>
    <p:sldId id="260" r:id="rId6"/>
    <p:sldId id="262" r:id="rId7"/>
    <p:sldId id="264" r:id="rId8"/>
    <p:sldId id="267" r:id="rId9"/>
    <p:sldId id="268" r:id="rId10"/>
    <p:sldId id="271" r:id="rId11"/>
    <p:sldId id="261" r:id="rId12"/>
    <p:sldId id="258" r:id="rId13"/>
    <p:sldId id="279" r:id="rId14"/>
    <p:sldId id="278" r:id="rId15"/>
    <p:sldId id="280"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AF09D-0FCC-4B6B-93BE-84794027D373}" v="111" dt="2023-02-27T13:49:15.745"/>
    <p1510:client id="{772D09CD-00A9-CD3E-510A-CAF6E3FB3421}" v="5" dt="2023-02-28T16:18:40.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4"/>
    <p:restoredTop sz="94685"/>
  </p:normalViewPr>
  <p:slideViewPr>
    <p:cSldViewPr snapToGrid="0" snapToObjects="1">
      <p:cViewPr varScale="1">
        <p:scale>
          <a:sx n="106" d="100"/>
          <a:sy n="106" d="100"/>
        </p:scale>
        <p:origin x="192" y="200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ffice" userId="S::office@dunfermlinefoodbank.org::576cfeec-a90a-407f-ab9d-4b3748a29e4d" providerId="AD" clId="Web-{621AF09D-0FCC-4B6B-93BE-84794027D373}"/>
    <pc:docChg chg="addSld delSld modSld addMainMaster">
      <pc:chgData name="Office" userId="S::office@dunfermlinefoodbank.org::576cfeec-a90a-407f-ab9d-4b3748a29e4d" providerId="AD" clId="Web-{621AF09D-0FCC-4B6B-93BE-84794027D373}" dt="2023-02-27T13:49:15.745" v="111"/>
      <pc:docMkLst>
        <pc:docMk/>
      </pc:docMkLst>
      <pc:sldChg chg="modSp">
        <pc:chgData name="Office" userId="S::office@dunfermlinefoodbank.org::576cfeec-a90a-407f-ab9d-4b3748a29e4d" providerId="AD" clId="Web-{621AF09D-0FCC-4B6B-93BE-84794027D373}" dt="2023-02-27T13:29:41.261" v="3" actId="20577"/>
        <pc:sldMkLst>
          <pc:docMk/>
          <pc:sldMk cId="561195002" sldId="256"/>
        </pc:sldMkLst>
        <pc:spChg chg="mod">
          <ac:chgData name="Office" userId="S::office@dunfermlinefoodbank.org::576cfeec-a90a-407f-ab9d-4b3748a29e4d" providerId="AD" clId="Web-{621AF09D-0FCC-4B6B-93BE-84794027D373}" dt="2023-02-27T13:29:41.261" v="3" actId="20577"/>
          <ac:spMkLst>
            <pc:docMk/>
            <pc:sldMk cId="561195002" sldId="256"/>
            <ac:spMk id="2" creationId="{00000000-0000-0000-0000-000000000000}"/>
          </ac:spMkLst>
        </pc:spChg>
      </pc:sldChg>
      <pc:sldChg chg="modSp">
        <pc:chgData name="Office" userId="S::office@dunfermlinefoodbank.org::576cfeec-a90a-407f-ab9d-4b3748a29e4d" providerId="AD" clId="Web-{621AF09D-0FCC-4B6B-93BE-84794027D373}" dt="2023-02-27T13:45:47.630" v="107" actId="14100"/>
        <pc:sldMkLst>
          <pc:docMk/>
          <pc:sldMk cId="9312563" sldId="258"/>
        </pc:sldMkLst>
        <pc:spChg chg="mod">
          <ac:chgData name="Office" userId="S::office@dunfermlinefoodbank.org::576cfeec-a90a-407f-ab9d-4b3748a29e4d" providerId="AD" clId="Web-{621AF09D-0FCC-4B6B-93BE-84794027D373}" dt="2023-02-27T13:45:47.630" v="107" actId="14100"/>
          <ac:spMkLst>
            <pc:docMk/>
            <pc:sldMk cId="9312563" sldId="258"/>
            <ac:spMk id="2" creationId="{00000000-0000-0000-0000-000000000000}"/>
          </ac:spMkLst>
        </pc:spChg>
        <pc:spChg chg="mod">
          <ac:chgData name="Office" userId="S::office@dunfermlinefoodbank.org::576cfeec-a90a-407f-ab9d-4b3748a29e4d" providerId="AD" clId="Web-{621AF09D-0FCC-4B6B-93BE-84794027D373}" dt="2023-02-27T13:45:26.379" v="104" actId="20577"/>
          <ac:spMkLst>
            <pc:docMk/>
            <pc:sldMk cId="9312563" sldId="258"/>
            <ac:spMk id="3" creationId="{C9E82B77-621F-F44C-C102-CED691E112C4}"/>
          </ac:spMkLst>
        </pc:spChg>
      </pc:sldChg>
      <pc:sldChg chg="modSp">
        <pc:chgData name="Office" userId="S::office@dunfermlinefoodbank.org::576cfeec-a90a-407f-ab9d-4b3748a29e4d" providerId="AD" clId="Web-{621AF09D-0FCC-4B6B-93BE-84794027D373}" dt="2023-02-27T13:30:26.371" v="7" actId="1076"/>
        <pc:sldMkLst>
          <pc:docMk/>
          <pc:sldMk cId="934786200" sldId="260"/>
        </pc:sldMkLst>
        <pc:spChg chg="mod">
          <ac:chgData name="Office" userId="S::office@dunfermlinefoodbank.org::576cfeec-a90a-407f-ab9d-4b3748a29e4d" providerId="AD" clId="Web-{621AF09D-0FCC-4B6B-93BE-84794027D373}" dt="2023-02-27T13:30:26.371" v="7" actId="1076"/>
          <ac:spMkLst>
            <pc:docMk/>
            <pc:sldMk cId="934786200" sldId="260"/>
            <ac:spMk id="3" creationId="{00000000-0000-0000-0000-000000000000}"/>
          </ac:spMkLst>
        </pc:spChg>
      </pc:sldChg>
      <pc:sldChg chg="modSp">
        <pc:chgData name="Office" userId="S::office@dunfermlinefoodbank.org::576cfeec-a90a-407f-ab9d-4b3748a29e4d" providerId="AD" clId="Web-{621AF09D-0FCC-4B6B-93BE-84794027D373}" dt="2023-02-27T13:37:45.477" v="67" actId="20577"/>
        <pc:sldMkLst>
          <pc:docMk/>
          <pc:sldMk cId="1646599109" sldId="261"/>
        </pc:sldMkLst>
        <pc:spChg chg="mod">
          <ac:chgData name="Office" userId="S::office@dunfermlinefoodbank.org::576cfeec-a90a-407f-ab9d-4b3748a29e4d" providerId="AD" clId="Web-{621AF09D-0FCC-4B6B-93BE-84794027D373}" dt="2023-02-27T13:37:45.477" v="67" actId="20577"/>
          <ac:spMkLst>
            <pc:docMk/>
            <pc:sldMk cId="1646599109" sldId="261"/>
            <ac:spMk id="10" creationId="{51AAF334-5C4A-4B5A-AD84-B7BE5172993A}"/>
          </ac:spMkLst>
        </pc:spChg>
      </pc:sldChg>
      <pc:sldChg chg="modSp">
        <pc:chgData name="Office" userId="S::office@dunfermlinefoodbank.org::576cfeec-a90a-407f-ab9d-4b3748a29e4d" providerId="AD" clId="Web-{621AF09D-0FCC-4B6B-93BE-84794027D373}" dt="2023-02-27T13:32:12.124" v="39" actId="20577"/>
        <pc:sldMkLst>
          <pc:docMk/>
          <pc:sldMk cId="1732269309" sldId="262"/>
        </pc:sldMkLst>
        <pc:spChg chg="mod">
          <ac:chgData name="Office" userId="S::office@dunfermlinefoodbank.org::576cfeec-a90a-407f-ab9d-4b3748a29e4d" providerId="AD" clId="Web-{621AF09D-0FCC-4B6B-93BE-84794027D373}" dt="2023-02-27T13:32:12.124" v="39" actId="20577"/>
          <ac:spMkLst>
            <pc:docMk/>
            <pc:sldMk cId="1732269309" sldId="262"/>
            <ac:spMk id="3" creationId="{00000000-0000-0000-0000-000000000000}"/>
          </ac:spMkLst>
        </pc:spChg>
      </pc:sldChg>
      <pc:sldChg chg="modSp">
        <pc:chgData name="Office" userId="S::office@dunfermlinefoodbank.org::576cfeec-a90a-407f-ab9d-4b3748a29e4d" providerId="AD" clId="Web-{621AF09D-0FCC-4B6B-93BE-84794027D373}" dt="2023-02-27T13:30:17.637" v="6" actId="1076"/>
        <pc:sldMkLst>
          <pc:docMk/>
          <pc:sldMk cId="1694285588" sldId="269"/>
        </pc:sldMkLst>
        <pc:spChg chg="mod">
          <ac:chgData name="Office" userId="S::office@dunfermlinefoodbank.org::576cfeec-a90a-407f-ab9d-4b3748a29e4d" providerId="AD" clId="Web-{621AF09D-0FCC-4B6B-93BE-84794027D373}" dt="2023-02-27T13:30:04.480" v="4" actId="1076"/>
          <ac:spMkLst>
            <pc:docMk/>
            <pc:sldMk cId="1694285588" sldId="269"/>
            <ac:spMk id="3" creationId="{00000000-0000-0000-0000-000000000000}"/>
          </ac:spMkLst>
        </pc:spChg>
        <pc:spChg chg="mod">
          <ac:chgData name="Office" userId="S::office@dunfermlinefoodbank.org::576cfeec-a90a-407f-ab9d-4b3748a29e4d" providerId="AD" clId="Web-{621AF09D-0FCC-4B6B-93BE-84794027D373}" dt="2023-02-27T13:30:17.637" v="6" actId="1076"/>
          <ac:spMkLst>
            <pc:docMk/>
            <pc:sldMk cId="1694285588" sldId="269"/>
            <ac:spMk id="5" creationId="{00000000-0000-0000-0000-000000000000}"/>
          </ac:spMkLst>
        </pc:spChg>
      </pc:sldChg>
      <pc:sldChg chg="modSp">
        <pc:chgData name="Office" userId="S::office@dunfermlinefoodbank.org::576cfeec-a90a-407f-ab9d-4b3748a29e4d" providerId="AD" clId="Web-{621AF09D-0FCC-4B6B-93BE-84794027D373}" dt="2023-02-27T13:32:59.063" v="43" actId="14100"/>
        <pc:sldMkLst>
          <pc:docMk/>
          <pc:sldMk cId="758776384" sldId="271"/>
        </pc:sldMkLst>
        <pc:spChg chg="mod">
          <ac:chgData name="Office" userId="S::office@dunfermlinefoodbank.org::576cfeec-a90a-407f-ab9d-4b3748a29e4d" providerId="AD" clId="Web-{621AF09D-0FCC-4B6B-93BE-84794027D373}" dt="2023-02-27T13:32:59.063" v="43" actId="14100"/>
          <ac:spMkLst>
            <pc:docMk/>
            <pc:sldMk cId="758776384" sldId="271"/>
            <ac:spMk id="3" creationId="{00000000-0000-0000-0000-000000000000}"/>
          </ac:spMkLst>
        </pc:spChg>
        <pc:picChg chg="mod">
          <ac:chgData name="Office" userId="S::office@dunfermlinefoodbank.org::576cfeec-a90a-407f-ab9d-4b3748a29e4d" providerId="AD" clId="Web-{621AF09D-0FCC-4B6B-93BE-84794027D373}" dt="2023-02-27T13:32:52.328" v="42" actId="14100"/>
          <ac:picMkLst>
            <pc:docMk/>
            <pc:sldMk cId="758776384" sldId="271"/>
            <ac:picMk id="5" creationId="{00000000-0000-0000-0000-000000000000}"/>
          </ac:picMkLst>
        </pc:picChg>
      </pc:sldChg>
      <pc:sldChg chg="del">
        <pc:chgData name="Office" userId="S::office@dunfermlinefoodbank.org::576cfeec-a90a-407f-ab9d-4b3748a29e4d" providerId="AD" clId="Web-{621AF09D-0FCC-4B6B-93BE-84794027D373}" dt="2023-02-27T13:49:15.745" v="111"/>
        <pc:sldMkLst>
          <pc:docMk/>
          <pc:sldMk cId="2625519403" sldId="277"/>
        </pc:sldMkLst>
      </pc:sldChg>
      <pc:sldChg chg="modSp">
        <pc:chgData name="Office" userId="S::office@dunfermlinefoodbank.org::576cfeec-a90a-407f-ab9d-4b3748a29e4d" providerId="AD" clId="Web-{621AF09D-0FCC-4B6B-93BE-84794027D373}" dt="2023-02-27T13:46:17.693" v="109" actId="20577"/>
        <pc:sldMkLst>
          <pc:docMk/>
          <pc:sldMk cId="1314053713" sldId="278"/>
        </pc:sldMkLst>
        <pc:spChg chg="mod">
          <ac:chgData name="Office" userId="S::office@dunfermlinefoodbank.org::576cfeec-a90a-407f-ab9d-4b3748a29e4d" providerId="AD" clId="Web-{621AF09D-0FCC-4B6B-93BE-84794027D373}" dt="2023-02-27T13:46:17.693" v="109" actId="20577"/>
          <ac:spMkLst>
            <pc:docMk/>
            <pc:sldMk cId="1314053713" sldId="278"/>
            <ac:spMk id="6" creationId="{8FAE2518-1C4C-1B8E-B049-F0068F61664A}"/>
          </ac:spMkLst>
        </pc:spChg>
      </pc:sldChg>
      <pc:sldChg chg="add">
        <pc:chgData name="Office" userId="S::office@dunfermlinefoodbank.org::576cfeec-a90a-407f-ab9d-4b3748a29e4d" providerId="AD" clId="Web-{621AF09D-0FCC-4B6B-93BE-84794027D373}" dt="2023-02-27T13:49:06.776" v="110"/>
        <pc:sldMkLst>
          <pc:docMk/>
          <pc:sldMk cId="3589823469" sldId="280"/>
        </pc:sldMkLst>
      </pc:sldChg>
      <pc:sldMasterChg chg="add addSldLayout">
        <pc:chgData name="Office" userId="S::office@dunfermlinefoodbank.org::576cfeec-a90a-407f-ab9d-4b3748a29e4d" providerId="AD" clId="Web-{621AF09D-0FCC-4B6B-93BE-84794027D373}" dt="2023-02-27T13:49:06.776" v="110"/>
        <pc:sldMasterMkLst>
          <pc:docMk/>
          <pc:sldMasterMk cId="2300585586" sldId="2147483672"/>
        </pc:sldMasterMkLst>
        <pc:sldLayoutChg chg="add">
          <pc:chgData name="Office" userId="S::office@dunfermlinefoodbank.org::576cfeec-a90a-407f-ab9d-4b3748a29e4d" providerId="AD" clId="Web-{621AF09D-0FCC-4B6B-93BE-84794027D373}" dt="2023-02-27T13:49:06.776" v="110"/>
          <pc:sldLayoutMkLst>
            <pc:docMk/>
            <pc:sldMasterMk cId="2300585586" sldId="2147483672"/>
            <pc:sldLayoutMk cId="2086187863" sldId="2147483673"/>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4190905948" sldId="2147483674"/>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532324441" sldId="2147483675"/>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3433561513" sldId="2147483676"/>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3563830646" sldId="2147483677"/>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951662676" sldId="2147483678"/>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467465989" sldId="2147483679"/>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999833599" sldId="2147483680"/>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186371378" sldId="2147483681"/>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535060696" sldId="2147483682"/>
          </pc:sldLayoutMkLst>
        </pc:sldLayoutChg>
        <pc:sldLayoutChg chg="add">
          <pc:chgData name="Office" userId="S::office@dunfermlinefoodbank.org::576cfeec-a90a-407f-ab9d-4b3748a29e4d" providerId="AD" clId="Web-{621AF09D-0FCC-4B6B-93BE-84794027D373}" dt="2023-02-27T13:49:06.776" v="110"/>
          <pc:sldLayoutMkLst>
            <pc:docMk/>
            <pc:sldMasterMk cId="2300585586" sldId="2147483672"/>
            <pc:sldLayoutMk cId="3993187251" sldId="2147483683"/>
          </pc:sldLayoutMkLst>
        </pc:sldLayoutChg>
      </pc:sldMasterChg>
    </pc:docChg>
  </pc:docChgLst>
  <pc:docChgLst>
    <pc:chgData name="Office" userId="S::office@dunfermlinefoodbank.org::576cfeec-a90a-407f-ab9d-4b3748a29e4d" providerId="AD" clId="Web-{772D09CD-00A9-CD3E-510A-CAF6E3FB3421}"/>
    <pc:docChg chg="modSld">
      <pc:chgData name="Office" userId="S::office@dunfermlinefoodbank.org::576cfeec-a90a-407f-ab9d-4b3748a29e4d" providerId="AD" clId="Web-{772D09CD-00A9-CD3E-510A-CAF6E3FB3421}" dt="2023-02-28T16:18:40.224" v="4" actId="20577"/>
      <pc:docMkLst>
        <pc:docMk/>
      </pc:docMkLst>
      <pc:sldChg chg="modSp">
        <pc:chgData name="Office" userId="S::office@dunfermlinefoodbank.org::576cfeec-a90a-407f-ab9d-4b3748a29e4d" providerId="AD" clId="Web-{772D09CD-00A9-CD3E-510A-CAF6E3FB3421}" dt="2023-02-28T16:18:40.224" v="4" actId="20577"/>
        <pc:sldMkLst>
          <pc:docMk/>
          <pc:sldMk cId="1646599109" sldId="261"/>
        </pc:sldMkLst>
        <pc:spChg chg="mod">
          <ac:chgData name="Office" userId="S::office@dunfermlinefoodbank.org::576cfeec-a90a-407f-ab9d-4b3748a29e4d" providerId="AD" clId="Web-{772D09CD-00A9-CD3E-510A-CAF6E3FB3421}" dt="2023-02-28T16:18:40.224" v="4" actId="20577"/>
          <ac:spMkLst>
            <pc:docMk/>
            <pc:sldMk cId="1646599109" sldId="261"/>
            <ac:spMk id="10" creationId="{51AAF334-5C4A-4B5A-AD84-B7BE517299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70232-A43C-8445-9FBA-CD9CEB5EA91A}"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B65BC-7CED-0447-8E97-D1D3524A7181}" type="slidenum">
              <a:rPr lang="en-US" smtClean="0"/>
              <a:t>‹#›</a:t>
            </a:fld>
            <a:endParaRPr lang="en-US"/>
          </a:p>
        </p:txBody>
      </p:sp>
    </p:spTree>
    <p:extLst>
      <p:ext uri="{BB962C8B-B14F-4D97-AF65-F5344CB8AC3E}">
        <p14:creationId xmlns:p14="http://schemas.microsoft.com/office/powerpoint/2010/main" val="66857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1D89F-788B-4371-BC48-6D04314DF2C4}" type="slidenum">
              <a:t>9</a:t>
            </a:fld>
            <a:endParaRPr lang="en-US"/>
          </a:p>
        </p:txBody>
      </p:sp>
    </p:spTree>
    <p:extLst>
      <p:ext uri="{BB962C8B-B14F-4D97-AF65-F5344CB8AC3E}">
        <p14:creationId xmlns:p14="http://schemas.microsoft.com/office/powerpoint/2010/main" val="100640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1D89F-788B-4371-BC48-6D04314DF2C4}" type="slidenum">
              <a:t>10</a:t>
            </a:fld>
            <a:endParaRPr lang="en-US"/>
          </a:p>
        </p:txBody>
      </p:sp>
    </p:spTree>
    <p:extLst>
      <p:ext uri="{BB962C8B-B14F-4D97-AF65-F5344CB8AC3E}">
        <p14:creationId xmlns:p14="http://schemas.microsoft.com/office/powerpoint/2010/main" val="49603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1D89F-788B-4371-BC48-6D04314DF2C4}" type="slidenum">
              <a:t>11</a:t>
            </a:fld>
            <a:endParaRPr lang="en-US"/>
          </a:p>
        </p:txBody>
      </p:sp>
    </p:spTree>
    <p:extLst>
      <p:ext uri="{BB962C8B-B14F-4D97-AF65-F5344CB8AC3E}">
        <p14:creationId xmlns:p14="http://schemas.microsoft.com/office/powerpoint/2010/main" val="43047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1D89F-788B-4371-BC48-6D04314DF2C4}" type="slidenum">
              <a:t>13</a:t>
            </a:fld>
            <a:endParaRPr lang="en-US"/>
          </a:p>
        </p:txBody>
      </p:sp>
    </p:spTree>
    <p:extLst>
      <p:ext uri="{BB962C8B-B14F-4D97-AF65-F5344CB8AC3E}">
        <p14:creationId xmlns:p14="http://schemas.microsoft.com/office/powerpoint/2010/main" val="398212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1D89F-788B-4371-BC48-6D04314DF2C4}" type="slidenum">
              <a:t>14</a:t>
            </a:fld>
            <a:endParaRPr lang="en-US"/>
          </a:p>
        </p:txBody>
      </p:sp>
    </p:spTree>
    <p:extLst>
      <p:ext uri="{BB962C8B-B14F-4D97-AF65-F5344CB8AC3E}">
        <p14:creationId xmlns:p14="http://schemas.microsoft.com/office/powerpoint/2010/main" val="744513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6769D6-7CB6-3D43-9412-11809D3B625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1153533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6769D6-7CB6-3D43-9412-11809D3B625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582364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6769D6-7CB6-3D43-9412-11809D3B625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1723054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86187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90905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2324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33561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63830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51662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67465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9983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6769D6-7CB6-3D43-9412-11809D3B625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2100047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371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5060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318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6769D6-7CB6-3D43-9412-11809D3B625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161208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6769D6-7CB6-3D43-9412-11809D3B6251}"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1742552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6769D6-7CB6-3D43-9412-11809D3B6251}"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1851877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6769D6-7CB6-3D43-9412-11809D3B6251}"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102750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6769D6-7CB6-3D43-9412-11809D3B6251}"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1338999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6769D6-7CB6-3D43-9412-11809D3B6251}"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1086921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6769D6-7CB6-3D43-9412-11809D3B6251}"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DC4BE9-291A-024F-9DB9-2562EC68B5F5}" type="slidenum">
              <a:rPr lang="en-US" smtClean="0"/>
              <a:t>‹#›</a:t>
            </a:fld>
            <a:endParaRPr lang="en-US"/>
          </a:p>
        </p:txBody>
      </p:sp>
    </p:spTree>
    <p:extLst>
      <p:ext uri="{BB962C8B-B14F-4D97-AF65-F5344CB8AC3E}">
        <p14:creationId xmlns:p14="http://schemas.microsoft.com/office/powerpoint/2010/main" val="139927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769D6-7CB6-3D43-9412-11809D3B6251}" type="datetimeFigureOut">
              <a:rPr lang="en-US" smtClean="0"/>
              <a:t>2/28/2023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C4BE9-291A-024F-9DB9-2562EC68B5F5}" type="slidenum">
              <a:rPr lang="en-US" smtClean="0"/>
              <a:t>‹#›</a:t>
            </a:fld>
            <a:endParaRPr lang="en-US"/>
          </a:p>
        </p:txBody>
      </p:sp>
    </p:spTree>
    <p:extLst>
      <p:ext uri="{BB962C8B-B14F-4D97-AF65-F5344CB8AC3E}">
        <p14:creationId xmlns:p14="http://schemas.microsoft.com/office/powerpoint/2010/main" val="201799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005855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0373" y="2235200"/>
            <a:ext cx="9144000" cy="2387600"/>
          </a:xfrm>
        </p:spPr>
        <p:txBody>
          <a:bodyPr>
            <a:normAutofit fontScale="90000"/>
          </a:bodyPr>
          <a:lstStyle/>
          <a:p>
            <a:r>
              <a:rPr lang="en-US" b="1" dirty="0">
                <a:solidFill>
                  <a:srgbClr val="0070C0"/>
                </a:solidFill>
              </a:rPr>
              <a:t>Dunfermline Foodbank </a:t>
            </a:r>
            <a:br>
              <a:rPr lang="en-US" b="1" dirty="0">
                <a:solidFill>
                  <a:srgbClr val="0070C0"/>
                </a:solidFill>
              </a:rPr>
            </a:br>
            <a:r>
              <a:rPr lang="en-US" b="1" dirty="0">
                <a:solidFill>
                  <a:srgbClr val="0070C0"/>
                </a:solidFill>
              </a:rPr>
              <a:t>AGM</a:t>
            </a:r>
            <a:br>
              <a:rPr lang="en-US" b="1" dirty="0">
                <a:solidFill>
                  <a:srgbClr val="0070C0"/>
                </a:solidFill>
              </a:rPr>
            </a:br>
            <a:r>
              <a:rPr lang="en-US" b="1" dirty="0">
                <a:solidFill>
                  <a:srgbClr val="0070C0"/>
                </a:solidFill>
              </a:rPr>
              <a:t>28th February 2023</a:t>
            </a:r>
          </a:p>
        </p:txBody>
      </p:sp>
      <p:pic>
        <p:nvPicPr>
          <p:cNvPr id="4" name="Picture 3"/>
          <p:cNvPicPr>
            <a:picLocks noChangeAspect="1"/>
          </p:cNvPicPr>
          <p:nvPr/>
        </p:nvPicPr>
        <p:blipFill>
          <a:blip r:embed="rId2"/>
          <a:stretch>
            <a:fillRect/>
          </a:stretch>
        </p:blipFill>
        <p:spPr>
          <a:xfrm>
            <a:off x="9258602" y="73479"/>
            <a:ext cx="2840871" cy="1671100"/>
          </a:xfrm>
          <a:prstGeom prst="rect">
            <a:avLst/>
          </a:prstGeom>
        </p:spPr>
      </p:pic>
    </p:spTree>
    <p:extLst>
      <p:ext uri="{BB962C8B-B14F-4D97-AF65-F5344CB8AC3E}">
        <p14:creationId xmlns:p14="http://schemas.microsoft.com/office/powerpoint/2010/main" val="561195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D819-A741-42A3-A0EB-D6FDE93A2135}"/>
              </a:ext>
            </a:extLst>
          </p:cNvPr>
          <p:cNvSpPr>
            <a:spLocks noGrp="1"/>
          </p:cNvSpPr>
          <p:nvPr>
            <p:ph type="title"/>
          </p:nvPr>
        </p:nvSpPr>
        <p:spPr>
          <a:xfrm>
            <a:off x="175490" y="104525"/>
            <a:ext cx="5365920" cy="1692794"/>
          </a:xfrm>
        </p:spPr>
        <p:txBody>
          <a:bodyPr>
            <a:normAutofit/>
          </a:bodyPr>
          <a:lstStyle/>
          <a:p>
            <a:r>
              <a:rPr lang="en-US" b="1" dirty="0">
                <a:solidFill>
                  <a:srgbClr val="0070C0"/>
                </a:solidFill>
                <a:effectLst>
                  <a:outerShdw blurRad="38100" dist="38100" dir="2700000" algn="tl">
                    <a:srgbClr val="000000">
                      <a:alpha val="43137"/>
                    </a:srgbClr>
                  </a:outerShdw>
                </a:effectLst>
                <a:cs typeface="Calibri Light"/>
              </a:rPr>
              <a:t>Foodbank figures</a:t>
            </a:r>
            <a:endParaRPr lang="en-US" b="1" dirty="0">
              <a:solidFill>
                <a:srgbClr val="0070C0"/>
              </a:solidFill>
              <a:effectLst>
                <a:outerShdw blurRad="38100" dist="38100" dir="2700000" algn="tl">
                  <a:srgbClr val="000000">
                    <a:alpha val="43137"/>
                  </a:srgbClr>
                </a:outerShdw>
              </a:effectLst>
            </a:endParaRPr>
          </a:p>
        </p:txBody>
      </p:sp>
      <p:sp>
        <p:nvSpPr>
          <p:cNvPr id="10" name="Content Placeholder 9">
            <a:extLst>
              <a:ext uri="{FF2B5EF4-FFF2-40B4-BE49-F238E27FC236}">
                <a16:creationId xmlns:a16="http://schemas.microsoft.com/office/drawing/2014/main" id="{51AAF334-5C4A-4B5A-AD84-B7BE5172993A}"/>
              </a:ext>
            </a:extLst>
          </p:cNvPr>
          <p:cNvSpPr>
            <a:spLocks noGrp="1"/>
          </p:cNvSpPr>
          <p:nvPr>
            <p:ph idx="1"/>
          </p:nvPr>
        </p:nvSpPr>
        <p:spPr>
          <a:xfrm>
            <a:off x="175490" y="1624615"/>
            <a:ext cx="6104993" cy="5114949"/>
          </a:xfrm>
        </p:spPr>
        <p:txBody>
          <a:bodyPr vert="horz" lIns="91440" tIns="45720" rIns="91440" bIns="45720" rtlCol="0" anchor="t">
            <a:normAutofit lnSpcReduction="10000"/>
          </a:bodyPr>
          <a:lstStyle/>
          <a:p>
            <a:pPr marL="0" indent="0">
              <a:buNone/>
            </a:pPr>
            <a:r>
              <a:rPr lang="en-US" b="1">
                <a:solidFill>
                  <a:srgbClr val="FF0000"/>
                </a:solidFill>
                <a:effectLst>
                  <a:outerShdw blurRad="38100" dist="38100" dir="2700000" algn="tl">
                    <a:srgbClr val="000000">
                      <a:alpha val="43137"/>
                    </a:srgbClr>
                  </a:outerShdw>
                </a:effectLst>
              </a:rPr>
              <a:t>2021/2022</a:t>
            </a:r>
          </a:p>
          <a:p>
            <a:pPr marL="0" indent="0">
              <a:buNone/>
            </a:pPr>
            <a:endParaRPr lang="en-US" dirty="0">
              <a:solidFill>
                <a:srgbClr val="0070C0"/>
              </a:solidFill>
            </a:endParaRPr>
          </a:p>
          <a:p>
            <a:r>
              <a:rPr lang="en-US" b="1" dirty="0">
                <a:solidFill>
                  <a:srgbClr val="0070C0"/>
                </a:solidFill>
                <a:effectLst>
                  <a:outerShdw blurRad="38100" dist="38100" dir="2700000" algn="tl">
                    <a:srgbClr val="000000">
                      <a:alpha val="43137"/>
                    </a:srgbClr>
                  </a:outerShdw>
                </a:effectLst>
              </a:rPr>
              <a:t>We fed 7,184 people of which there were 4,324 Adults and 2,860 Children – Client use down by 9% on 2020/2021</a:t>
            </a:r>
          </a:p>
          <a:p>
            <a:endParaRPr lang="en-US" b="1" dirty="0">
              <a:solidFill>
                <a:srgbClr val="0070C0"/>
              </a:solidFill>
              <a:effectLst>
                <a:outerShdw blurRad="38100" dist="38100" dir="2700000" algn="tl">
                  <a:srgbClr val="000000">
                    <a:alpha val="43137"/>
                  </a:srgbClr>
                </a:outerShdw>
              </a:effectLst>
              <a:cs typeface="Calibri"/>
            </a:endParaRPr>
          </a:p>
          <a:p>
            <a:r>
              <a:rPr lang="en-US" b="1" dirty="0">
                <a:solidFill>
                  <a:srgbClr val="0070C0"/>
                </a:solidFill>
                <a:effectLst>
                  <a:outerShdw blurRad="38100" dist="38100" dir="2700000" algn="tl">
                    <a:srgbClr val="000000">
                      <a:alpha val="43137"/>
                    </a:srgbClr>
                  </a:outerShdw>
                </a:effectLst>
                <a:ea typeface="+mn-lt"/>
                <a:cs typeface="+mn-lt"/>
              </a:rPr>
              <a:t>86,359</a:t>
            </a:r>
            <a:r>
              <a:rPr lang="en-US" b="1" dirty="0">
                <a:solidFill>
                  <a:srgbClr val="0070C0"/>
                </a:solidFill>
                <a:effectLst>
                  <a:outerShdw blurRad="38100" dist="38100" dir="2700000" algn="tl">
                    <a:srgbClr val="000000">
                      <a:alpha val="43137"/>
                    </a:srgbClr>
                  </a:outerShdw>
                </a:effectLst>
                <a:cs typeface="Calibri"/>
              </a:rPr>
              <a:t>kgs of Food donations in – up by approximately 1% </a:t>
            </a:r>
          </a:p>
          <a:p>
            <a:endParaRPr lang="en-US" b="1" dirty="0">
              <a:solidFill>
                <a:srgbClr val="0070C0"/>
              </a:solidFill>
              <a:effectLst>
                <a:outerShdw blurRad="38100" dist="38100" dir="2700000" algn="tl">
                  <a:srgbClr val="000000">
                    <a:alpha val="43137"/>
                  </a:srgbClr>
                </a:outerShdw>
              </a:effectLst>
              <a:cs typeface="Calibri"/>
            </a:endParaRPr>
          </a:p>
          <a:p>
            <a:r>
              <a:rPr lang="en-US" b="1" dirty="0">
                <a:solidFill>
                  <a:srgbClr val="0070C0"/>
                </a:solidFill>
                <a:effectLst>
                  <a:outerShdw blurRad="38100" dist="38100" dir="2700000" algn="tl">
                    <a:srgbClr val="000000">
                      <a:alpha val="43137"/>
                    </a:srgbClr>
                  </a:outerShdw>
                </a:effectLst>
                <a:ea typeface="+mn-lt"/>
                <a:cs typeface="+mn-lt"/>
              </a:rPr>
              <a:t>104,725</a:t>
            </a:r>
            <a:r>
              <a:rPr lang="en-US" b="1" dirty="0">
                <a:solidFill>
                  <a:srgbClr val="0070C0"/>
                </a:solidFill>
                <a:effectLst>
                  <a:outerShdw blurRad="38100" dist="38100" dir="2700000" algn="tl">
                    <a:srgbClr val="000000">
                      <a:alpha val="43137"/>
                    </a:srgbClr>
                  </a:outerShdw>
                </a:effectLst>
              </a:rPr>
              <a:t>kgs of Food distributed to people in need – up by 9%</a:t>
            </a:r>
            <a:endParaRPr lang="en-US" b="1" dirty="0">
              <a:solidFill>
                <a:srgbClr val="0070C0"/>
              </a:solidFill>
              <a:effectLst>
                <a:outerShdw blurRad="38100" dist="38100" dir="2700000" algn="tl">
                  <a:srgbClr val="000000">
                    <a:alpha val="43137"/>
                  </a:srgbClr>
                </a:outerShdw>
              </a:effectLst>
              <a:cs typeface="Calibri"/>
            </a:endParaRPr>
          </a:p>
        </p:txBody>
      </p:sp>
      <p:pic>
        <p:nvPicPr>
          <p:cNvPr id="8" name="Content Placeholder 4">
            <a:extLst>
              <a:ext uri="{FF2B5EF4-FFF2-40B4-BE49-F238E27FC236}">
                <a16:creationId xmlns:a16="http://schemas.microsoft.com/office/drawing/2014/main" id="{0EAD5E01-A0F5-4AF6-A5BF-C6D69CB0CB74}"/>
              </a:ext>
            </a:extLst>
          </p:cNvPr>
          <p:cNvPicPr>
            <a:picLocks noChangeAspect="1"/>
          </p:cNvPicPr>
          <p:nvPr/>
        </p:nvPicPr>
        <p:blipFill rotWithShape="1">
          <a:blip r:embed="rId3">
            <a:extLst>
              <a:ext uri="{28A0092B-C50C-407E-A947-70E740481C1C}">
                <a14:useLocalDpi xmlns:a14="http://schemas.microsoft.com/office/drawing/2010/main" val="0"/>
              </a:ext>
            </a:extLst>
          </a:blip>
          <a:srcRect l="17814" r="2073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46599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079" y="2520920"/>
            <a:ext cx="3699522" cy="3406424"/>
          </a:xfrm>
        </p:spPr>
        <p:txBody>
          <a:bodyPr vert="horz" lIns="91440" tIns="45720" rIns="91440" bIns="45720" rtlCol="0" anchor="t">
            <a:normAutofit/>
          </a:bodyPr>
          <a:lstStyle/>
          <a:p>
            <a:pPr algn="ctr"/>
            <a:r>
              <a:rPr lang="en-US" sz="3200" b="1" kern="1200" dirty="0">
                <a:solidFill>
                  <a:srgbClr val="FF0000"/>
                </a:solidFill>
                <a:effectLst>
                  <a:outerShdw blurRad="38100" dist="38100" dir="2700000" algn="tl">
                    <a:srgbClr val="000000">
                      <a:alpha val="43137"/>
                    </a:srgbClr>
                  </a:outerShdw>
                </a:effectLst>
                <a:latin typeface="+mj-lt"/>
                <a:ea typeface="+mj-ea"/>
                <a:cs typeface="+mj-cs"/>
              </a:rPr>
              <a:t>The last year </a:t>
            </a:r>
            <a:br>
              <a:rPr lang="en-US" sz="3200" b="1" dirty="0">
                <a:solidFill>
                  <a:srgbClr val="FF0000"/>
                </a:solidFill>
                <a:effectLst>
                  <a:outerShdw blurRad="38100" dist="38100" dir="2700000" algn="tl">
                    <a:srgbClr val="000000">
                      <a:alpha val="43137"/>
                    </a:srgbClr>
                  </a:outerShdw>
                </a:effectLst>
              </a:rPr>
            </a:br>
            <a:r>
              <a:rPr lang="en-US" sz="3200" b="1" kern="1200" dirty="0">
                <a:solidFill>
                  <a:srgbClr val="FF0000"/>
                </a:solidFill>
                <a:effectLst>
                  <a:outerShdw blurRad="38100" dist="38100" dir="2700000" algn="tl">
                    <a:srgbClr val="000000">
                      <a:alpha val="43137"/>
                    </a:srgbClr>
                  </a:outerShdw>
                </a:effectLst>
                <a:latin typeface="+mj-lt"/>
                <a:ea typeface="+mj-ea"/>
                <a:cs typeface="+mj-cs"/>
              </a:rPr>
              <a:t>(April 2022 – Present)</a:t>
            </a:r>
          </a:p>
        </p:txBody>
      </p:sp>
      <p:sp>
        <p:nvSpPr>
          <p:cNvPr id="25" name="Content Placeholder 2"/>
          <p:cNvSpPr>
            <a:spLocks noGrp="1"/>
          </p:cNvSpPr>
          <p:nvPr>
            <p:ph idx="1"/>
          </p:nvPr>
        </p:nvSpPr>
        <p:spPr>
          <a:xfrm>
            <a:off x="4547698" y="1608667"/>
            <a:ext cx="3421958" cy="4501127"/>
          </a:xfrm>
        </p:spPr>
        <p:txBody>
          <a:bodyPr vert="horz" lIns="91440" tIns="45720" rIns="91440" bIns="45720" rtlCol="0">
            <a:normAutofit/>
          </a:bodyPr>
          <a:lstStyle/>
          <a:p>
            <a:endParaRPr lang="en-US" sz="2000" b="1">
              <a:effectLst>
                <a:outerShdw blurRad="38100" dist="38100" dir="2700000" algn="tl">
                  <a:srgbClr val="000000">
                    <a:alpha val="43137"/>
                  </a:srgbClr>
                </a:outerShdw>
              </a:effectLst>
            </a:endParaRPr>
          </a:p>
          <a:p>
            <a:endParaRPr lang="en-US" sz="2000" b="1">
              <a:effectLst>
                <a:outerShdw blurRad="38100" dist="38100" dir="2700000" algn="tl">
                  <a:srgbClr val="000000">
                    <a:alpha val="43137"/>
                  </a:srgbClr>
                </a:outerShdw>
              </a:effectLst>
            </a:endParaRPr>
          </a:p>
          <a:p>
            <a:endParaRPr lang="en-US" sz="2000" b="1">
              <a:effectLst>
                <a:outerShdw blurRad="38100" dist="38100" dir="2700000" algn="tl">
                  <a:srgbClr val="000000">
                    <a:alpha val="43137"/>
                  </a:srgbClr>
                </a:outerShdw>
              </a:effectLst>
            </a:endParaRPr>
          </a:p>
          <a:p>
            <a:endParaRPr lang="en-US" sz="2000" b="1">
              <a:effectLst>
                <a:outerShdw blurRad="38100" dist="38100" dir="2700000" algn="tl">
                  <a:srgbClr val="000000">
                    <a:alpha val="43137"/>
                  </a:srgbClr>
                </a:outerShdw>
              </a:effectLst>
            </a:endParaRPr>
          </a:p>
          <a:p>
            <a:endParaRPr lang="en-US" sz="2000" b="1">
              <a:effectLst>
                <a:outerShdw blurRad="38100" dist="38100" dir="2700000" algn="tl">
                  <a:srgbClr val="000000">
                    <a:alpha val="43137"/>
                  </a:srgbClr>
                </a:outerShdw>
              </a:effectLst>
            </a:endParaRPr>
          </a:p>
          <a:p>
            <a:endParaRPr lang="en-US" sz="2000">
              <a:effectLst>
                <a:outerShdw blurRad="38100" dist="38100" dir="2700000" algn="tl">
                  <a:srgbClr val="000000">
                    <a:alpha val="43137"/>
                  </a:srgbClr>
                </a:outerShdw>
              </a:effectLst>
            </a:endParaRPr>
          </a:p>
          <a:p>
            <a:endParaRPr lang="en-US" sz="2000">
              <a:effectLst>
                <a:outerShdw blurRad="38100" dist="38100" dir="2700000" algn="tl">
                  <a:srgbClr val="000000">
                    <a:alpha val="43137"/>
                  </a:srgbClr>
                </a:outerShdw>
              </a:effectLst>
            </a:endParaRPr>
          </a:p>
          <a:p>
            <a:endParaRPr lang="en-US" sz="200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C9E82B77-621F-F44C-C102-CED691E112C4}"/>
              </a:ext>
            </a:extLst>
          </p:cNvPr>
          <p:cNvSpPr txBox="1"/>
          <p:nvPr/>
        </p:nvSpPr>
        <p:spPr>
          <a:xfrm>
            <a:off x="4295862" y="-1885"/>
            <a:ext cx="7489533" cy="6467709"/>
          </a:xfrm>
          <a:prstGeom prst="rect">
            <a:avLst/>
          </a:prstGeom>
          <a:ln w="57150">
            <a:solidFill>
              <a:schemeClr val="bg1"/>
            </a:solidFill>
          </a:ln>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2400" b="1" dirty="0">
              <a:solidFill>
                <a:srgbClr val="0070C0"/>
              </a:solidFill>
            </a:endParaRPr>
          </a:p>
          <a:p>
            <a:pPr indent="-228600">
              <a:lnSpc>
                <a:spcPct val="90000"/>
              </a:lnSpc>
              <a:spcAft>
                <a:spcPts val="600"/>
              </a:spcAft>
              <a:buFont typeface="Arial" panose="020B0604020202020204" pitchFamily="34" charset="0"/>
              <a:buChar char="•"/>
            </a:pPr>
            <a:r>
              <a:rPr lang="en-US" sz="2400" b="1" dirty="0">
                <a:solidFill>
                  <a:srgbClr val="0070C0"/>
                </a:solidFill>
              </a:rPr>
              <a:t>It has been an extremely busy year (April 2022 – Present) and with client numbers steadily rising and donations dropping it was a tense time for a short while, however, the winter months have seen a rise in donations and lots of help via funding </a:t>
            </a:r>
            <a:r>
              <a:rPr lang="en-US" sz="2400" b="1" dirty="0" err="1">
                <a:solidFill>
                  <a:srgbClr val="0070C0"/>
                </a:solidFill>
              </a:rPr>
              <a:t>etc</a:t>
            </a:r>
            <a:r>
              <a:rPr lang="en-US" sz="2400" b="1" dirty="0">
                <a:solidFill>
                  <a:srgbClr val="0070C0"/>
                </a:solidFill>
              </a:rPr>
              <a:t> to buy in extra stock, and as a result we have managed to keep our head above water.</a:t>
            </a:r>
            <a:endParaRPr lang="en-US" sz="2400" b="1">
              <a:solidFill>
                <a:srgbClr val="0070C0"/>
              </a:solidFill>
              <a:cs typeface="Calibri"/>
            </a:endParaRPr>
          </a:p>
          <a:p>
            <a:pPr indent="-228600">
              <a:lnSpc>
                <a:spcPct val="90000"/>
              </a:lnSpc>
              <a:spcAft>
                <a:spcPts val="600"/>
              </a:spcAft>
              <a:buFont typeface="Arial" panose="020B0604020202020204" pitchFamily="34" charset="0"/>
              <a:buChar char="•"/>
            </a:pPr>
            <a:endParaRPr lang="en-US" sz="2400" b="1" dirty="0">
              <a:solidFill>
                <a:srgbClr val="0070C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70C0"/>
                </a:solidFill>
              </a:rPr>
              <a:t>Recruitment of new volunteers has helped keep the foodbanks and warehouse well manned and we had a great response from Dunfermline Rotary Club with additional drivers which we desperately needed.  </a:t>
            </a:r>
            <a:endParaRPr lang="en-US" sz="2400" b="1" dirty="0">
              <a:solidFill>
                <a:srgbClr val="0070C0"/>
              </a:solidFill>
              <a:cs typeface="Calibri"/>
            </a:endParaRPr>
          </a:p>
          <a:p>
            <a:pPr indent="-228600">
              <a:lnSpc>
                <a:spcPct val="90000"/>
              </a:lnSpc>
              <a:spcAft>
                <a:spcPts val="600"/>
              </a:spcAft>
              <a:buFont typeface="Arial" panose="020B0604020202020204" pitchFamily="34" charset="0"/>
              <a:buChar char="•"/>
            </a:pPr>
            <a:endParaRPr lang="en-US" sz="2400" b="1" dirty="0">
              <a:solidFill>
                <a:srgbClr val="0070C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70C0"/>
                </a:solidFill>
              </a:rPr>
              <a:t>No moves this year which has been great and with Covid restrictions easing steadily we are almost back to 'normal' routine.</a:t>
            </a:r>
            <a:endParaRPr lang="en-US" sz="2400" b="1" dirty="0">
              <a:solidFill>
                <a:srgbClr val="0070C0"/>
              </a:solidFill>
              <a:cs typeface="Calibri"/>
            </a:endParaRPr>
          </a:p>
          <a:p>
            <a:pPr indent="-228600">
              <a:lnSpc>
                <a:spcPct val="90000"/>
              </a:lnSpc>
              <a:spcAft>
                <a:spcPts val="600"/>
              </a:spcAft>
              <a:buFont typeface="Arial" panose="020B0604020202020204" pitchFamily="34" charset="0"/>
              <a:buChar char="•"/>
            </a:pPr>
            <a:endParaRPr lang="en-US" sz="1400" dirty="0">
              <a:solidFill>
                <a:srgbClr val="0070C0"/>
              </a:solidFill>
            </a:endParaRPr>
          </a:p>
          <a:p>
            <a:pPr indent="-228600">
              <a:lnSpc>
                <a:spcPct val="90000"/>
              </a:lnSpc>
              <a:spcAft>
                <a:spcPts val="600"/>
              </a:spcAft>
              <a:buFont typeface="Arial" panose="020B0604020202020204" pitchFamily="34" charset="0"/>
              <a:buChar char="•"/>
            </a:pPr>
            <a:endParaRPr lang="en-US" sz="1400" dirty="0">
              <a:solidFill>
                <a:srgbClr val="0070C0"/>
              </a:solidFill>
            </a:endParaRPr>
          </a:p>
          <a:p>
            <a:pPr indent="-228600">
              <a:lnSpc>
                <a:spcPct val="90000"/>
              </a:lnSpc>
              <a:spcAft>
                <a:spcPts val="600"/>
              </a:spcAft>
              <a:buFont typeface="Arial" panose="020B0604020202020204" pitchFamily="34" charset="0"/>
              <a:buChar char="•"/>
            </a:pPr>
            <a:endParaRPr lang="en-US" sz="1400" dirty="0">
              <a:solidFill>
                <a:srgbClr val="0070C0"/>
              </a:solidFill>
            </a:endParaRPr>
          </a:p>
        </p:txBody>
      </p:sp>
    </p:spTree>
    <p:extLst>
      <p:ext uri="{BB962C8B-B14F-4D97-AF65-F5344CB8AC3E}">
        <p14:creationId xmlns:p14="http://schemas.microsoft.com/office/powerpoint/2010/main" val="9312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47CF-CEA0-221C-391B-905C8118FA9C}"/>
              </a:ext>
            </a:extLst>
          </p:cNvPr>
          <p:cNvSpPr>
            <a:spLocks noGrp="1"/>
          </p:cNvSpPr>
          <p:nvPr>
            <p:ph type="title"/>
          </p:nvPr>
        </p:nvSpPr>
        <p:spPr>
          <a:xfrm>
            <a:off x="640080" y="325369"/>
            <a:ext cx="4368602" cy="1956841"/>
          </a:xfrm>
        </p:spPr>
        <p:txBody>
          <a:bodyPr anchor="b">
            <a:normAutofit/>
          </a:bodyPr>
          <a:lstStyle/>
          <a:p>
            <a:r>
              <a:rPr lang="en-US" sz="5000" b="1" dirty="0">
                <a:solidFill>
                  <a:srgbClr val="0070C0"/>
                </a:solidFill>
                <a:cs typeface="Calibri Light"/>
              </a:rPr>
              <a:t>Forward Planning 2023...</a:t>
            </a:r>
            <a:endParaRPr lang="en-US" sz="5000" b="1" dirty="0">
              <a:solidFill>
                <a:srgbClr val="0070C0"/>
              </a:solidFill>
            </a:endParaRPr>
          </a:p>
        </p:txBody>
      </p:sp>
      <p:pic>
        <p:nvPicPr>
          <p:cNvPr id="4" name="Picture 4" descr="Background | Free Stock Photo | An abstract blue background | # 9090">
            <a:extLst>
              <a:ext uri="{FF2B5EF4-FFF2-40B4-BE49-F238E27FC236}">
                <a16:creationId xmlns:a16="http://schemas.microsoft.com/office/drawing/2014/main" id="{A30291CC-454E-EF5F-A2DE-FB0BB330CB57}"/>
              </a:ext>
            </a:extLst>
          </p:cNvPr>
          <p:cNvPicPr>
            <a:picLocks noChangeAspect="1"/>
          </p:cNvPicPr>
          <p:nvPr/>
        </p:nvPicPr>
        <p:blipFill rotWithShape="1">
          <a:blip r:embed="rId2"/>
          <a:srcRect l="13473" r="2534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Content Placeholder 7">
            <a:extLst>
              <a:ext uri="{FF2B5EF4-FFF2-40B4-BE49-F238E27FC236}">
                <a16:creationId xmlns:a16="http://schemas.microsoft.com/office/drawing/2014/main" id="{2BD8D98D-A4A9-5BFD-AA20-D589AF9BA6F1}"/>
              </a:ext>
            </a:extLst>
          </p:cNvPr>
          <p:cNvSpPr>
            <a:spLocks noGrp="1"/>
          </p:cNvSpPr>
          <p:nvPr>
            <p:ph idx="1"/>
          </p:nvPr>
        </p:nvSpPr>
        <p:spPr>
          <a:xfrm>
            <a:off x="6180221" y="211350"/>
            <a:ext cx="5916056" cy="6277984"/>
          </a:xfrm>
        </p:spPr>
        <p:txBody>
          <a:bodyPr vert="horz" lIns="91440" tIns="45720" rIns="91440" bIns="45720" rtlCol="0" anchor="t">
            <a:noAutofit/>
          </a:bodyPr>
          <a:lstStyle/>
          <a:p>
            <a:r>
              <a:rPr lang="en-US" sz="2600" b="1" dirty="0">
                <a:solidFill>
                  <a:schemeClr val="bg1"/>
                </a:solidFill>
                <a:cs typeface="Calibri"/>
              </a:rPr>
              <a:t>There is constant and never ending improvements going on behind the scenes.  Our service is needed now more than ever and have had to move with the times making change inevitable.</a:t>
            </a:r>
          </a:p>
          <a:p>
            <a:r>
              <a:rPr lang="en-US" sz="2600" b="1" dirty="0">
                <a:solidFill>
                  <a:schemeClr val="bg1"/>
                </a:solidFill>
                <a:cs typeface="Calibri"/>
              </a:rPr>
              <a:t>We strive to keep all volunteers up to date with changes as they happen.</a:t>
            </a:r>
          </a:p>
          <a:p>
            <a:r>
              <a:rPr lang="en-US" sz="2600" b="1" dirty="0">
                <a:solidFill>
                  <a:schemeClr val="bg1"/>
                </a:solidFill>
                <a:cs typeface="Calibri"/>
              </a:rPr>
              <a:t>The need to raise the profile of the Foodbank is my number one priority at the moment, as we </a:t>
            </a:r>
            <a:r>
              <a:rPr lang="en-GB" sz="2600" b="1" dirty="0">
                <a:solidFill>
                  <a:schemeClr val="bg1"/>
                </a:solidFill>
                <a:cs typeface="Calibri"/>
              </a:rPr>
              <a:t>have</a:t>
            </a:r>
            <a:r>
              <a:rPr lang="en-US" sz="2600" b="1" dirty="0">
                <a:solidFill>
                  <a:schemeClr val="bg1"/>
                </a:solidFill>
                <a:cs typeface="Calibri"/>
              </a:rPr>
              <a:t> to ensure a steady donation stream.</a:t>
            </a:r>
          </a:p>
          <a:p>
            <a:r>
              <a:rPr lang="en-US" sz="2600" b="1" dirty="0">
                <a:solidFill>
                  <a:schemeClr val="bg1"/>
                </a:solidFill>
                <a:cs typeface="Calibri"/>
              </a:rPr>
              <a:t>We have a strong, dependable reputation in the local area and we will strive to keep that by maintaining and improving our service.</a:t>
            </a:r>
          </a:p>
        </p:txBody>
      </p:sp>
      <p:pic>
        <p:nvPicPr>
          <p:cNvPr id="5" name="Picture 5" descr="Person working on computer">
            <a:extLst>
              <a:ext uri="{FF2B5EF4-FFF2-40B4-BE49-F238E27FC236}">
                <a16:creationId xmlns:a16="http://schemas.microsoft.com/office/drawing/2014/main" id="{477BDCD3-C546-F1E8-B3CA-E5779B533DDE}"/>
              </a:ext>
            </a:extLst>
          </p:cNvPr>
          <p:cNvPicPr>
            <a:picLocks noChangeAspect="1"/>
          </p:cNvPicPr>
          <p:nvPr/>
        </p:nvPicPr>
        <p:blipFill>
          <a:blip r:embed="rId3"/>
          <a:stretch>
            <a:fillRect/>
          </a:stretch>
        </p:blipFill>
        <p:spPr>
          <a:xfrm>
            <a:off x="594852" y="3350342"/>
            <a:ext cx="3763296" cy="2504767"/>
          </a:xfrm>
          <a:prstGeom prst="rect">
            <a:avLst/>
          </a:prstGeom>
        </p:spPr>
      </p:pic>
    </p:spTree>
    <p:extLst>
      <p:ext uri="{BB962C8B-B14F-4D97-AF65-F5344CB8AC3E}">
        <p14:creationId xmlns:p14="http://schemas.microsoft.com/office/powerpoint/2010/main" val="59392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phical user interface, application&#10;&#10;Description automatically generated">
            <a:extLst>
              <a:ext uri="{FF2B5EF4-FFF2-40B4-BE49-F238E27FC236}">
                <a16:creationId xmlns:a16="http://schemas.microsoft.com/office/drawing/2014/main" id="{D1FC689B-F6F3-4662-B291-0AEDCCA09724}"/>
              </a:ext>
            </a:extLst>
          </p:cNvPr>
          <p:cNvPicPr>
            <a:picLocks noChangeAspect="1"/>
          </p:cNvPicPr>
          <p:nvPr/>
        </p:nvPicPr>
        <p:blipFill rotWithShape="1">
          <a:blip r:embed="rId3"/>
          <a:srcRect t="13526" r="9091" b="9865"/>
          <a:stretch/>
        </p:blipFill>
        <p:spPr>
          <a:xfrm>
            <a:off x="5365101" y="-13166"/>
            <a:ext cx="7000317" cy="3937679"/>
          </a:xfrm>
          <a:prstGeom prst="rect">
            <a:avLst/>
          </a:prstGeom>
        </p:spPr>
      </p:pic>
      <p:sp>
        <p:nvSpPr>
          <p:cNvPr id="2" name="Title 1">
            <a:extLst>
              <a:ext uri="{FF2B5EF4-FFF2-40B4-BE49-F238E27FC236}">
                <a16:creationId xmlns:a16="http://schemas.microsoft.com/office/drawing/2014/main" id="{03BF17CA-3B3B-4CFD-A93A-4905C939D403}"/>
              </a:ext>
            </a:extLst>
          </p:cNvPr>
          <p:cNvSpPr>
            <a:spLocks noGrp="1"/>
          </p:cNvSpPr>
          <p:nvPr>
            <p:ph type="title"/>
          </p:nvPr>
        </p:nvSpPr>
        <p:spPr>
          <a:xfrm>
            <a:off x="146935" y="134802"/>
            <a:ext cx="6619811" cy="1344975"/>
          </a:xfrm>
        </p:spPr>
        <p:txBody>
          <a:bodyPr vert="horz" lIns="91440" tIns="45720" rIns="91440" bIns="45720" rtlCol="0">
            <a:normAutofit/>
          </a:bodyPr>
          <a:lstStyle/>
          <a:p>
            <a:r>
              <a:rPr lang="en-US" sz="2800" b="1" dirty="0">
                <a:solidFill>
                  <a:srgbClr val="0070C0"/>
                </a:solidFill>
                <a:effectLst>
                  <a:outerShdw blurRad="38100" dist="38100" dir="2700000" algn="tl">
                    <a:srgbClr val="000000">
                      <a:alpha val="43137"/>
                    </a:srgbClr>
                  </a:outerShdw>
                </a:effectLst>
                <a:cs typeface="Calibri Light"/>
              </a:rPr>
              <a:t>Update: - </a:t>
            </a:r>
            <a:br>
              <a:rPr lang="en-US" sz="2800" b="1" dirty="0">
                <a:solidFill>
                  <a:srgbClr val="0070C0"/>
                </a:solidFill>
                <a:effectLst>
                  <a:outerShdw blurRad="38100" dist="38100" dir="2700000" algn="tl">
                    <a:srgbClr val="000000">
                      <a:alpha val="43137"/>
                    </a:srgbClr>
                  </a:outerShdw>
                </a:effectLst>
                <a:cs typeface="Calibri Light"/>
              </a:rPr>
            </a:br>
            <a:r>
              <a:rPr lang="en-US" sz="2800" b="1" dirty="0">
                <a:solidFill>
                  <a:srgbClr val="0070C0"/>
                </a:solidFill>
                <a:effectLst>
                  <a:outerShdw blurRad="38100" dist="38100" dir="2700000" algn="tl">
                    <a:srgbClr val="000000">
                      <a:alpha val="43137"/>
                    </a:srgbClr>
                  </a:outerShdw>
                </a:effectLst>
              </a:rPr>
              <a:t>E Referring</a:t>
            </a:r>
            <a:br>
              <a:rPr lang="en-US" sz="2800" b="1" dirty="0">
                <a:solidFill>
                  <a:srgbClr val="0070C0"/>
                </a:solidFill>
                <a:effectLst>
                  <a:outerShdw blurRad="38100" dist="38100" dir="2700000" algn="tl">
                    <a:srgbClr val="000000">
                      <a:alpha val="43137"/>
                    </a:srgbClr>
                  </a:outerShdw>
                </a:effectLst>
              </a:rPr>
            </a:br>
            <a:r>
              <a:rPr lang="en-US" sz="2800" b="1" dirty="0">
                <a:solidFill>
                  <a:srgbClr val="0070C0"/>
                </a:solidFill>
                <a:effectLst>
                  <a:outerShdw blurRad="38100" dist="38100" dir="2700000" algn="tl">
                    <a:srgbClr val="000000">
                      <a:alpha val="43137"/>
                    </a:srgbClr>
                  </a:outerShdw>
                </a:effectLst>
              </a:rPr>
              <a:t>September 2021 - Present</a:t>
            </a:r>
            <a:endParaRPr lang="en-US" sz="2800" b="1" kern="1200" dirty="0">
              <a:solidFill>
                <a:srgbClr val="0070C0"/>
              </a:solidFill>
              <a:effectLst>
                <a:outerShdw blurRad="38100" dist="38100" dir="2700000" algn="tl">
                  <a:srgbClr val="000000">
                    <a:alpha val="43137"/>
                  </a:srgbClr>
                </a:outerShdw>
              </a:effectLst>
              <a:cs typeface="Calibri Light"/>
            </a:endParaRPr>
          </a:p>
        </p:txBody>
      </p:sp>
      <p:sp>
        <p:nvSpPr>
          <p:cNvPr id="4" name="Content Placeholder 3">
            <a:extLst>
              <a:ext uri="{FF2B5EF4-FFF2-40B4-BE49-F238E27FC236}">
                <a16:creationId xmlns:a16="http://schemas.microsoft.com/office/drawing/2014/main" id="{6A787FE9-DF5F-48EF-BBB2-B7CFDCDD0025}"/>
              </a:ext>
            </a:extLst>
          </p:cNvPr>
          <p:cNvSpPr>
            <a:spLocks noGrp="1"/>
          </p:cNvSpPr>
          <p:nvPr>
            <p:ph idx="1"/>
          </p:nvPr>
        </p:nvSpPr>
        <p:spPr>
          <a:xfrm>
            <a:off x="0" y="1623989"/>
            <a:ext cx="5365101" cy="4286585"/>
          </a:xfrm>
        </p:spPr>
        <p:txBody>
          <a:bodyPr vert="horz" lIns="91440" tIns="45720" rIns="91440" bIns="45720" rtlCol="0" anchor="t">
            <a:noAutofit/>
          </a:bodyPr>
          <a:lstStyle/>
          <a:p>
            <a:pPr marL="0" indent="0">
              <a:buNone/>
            </a:pPr>
            <a:endParaRPr lang="en-US" sz="2000" dirty="0">
              <a:cs typeface="Calibri"/>
            </a:endParaRPr>
          </a:p>
          <a:p>
            <a:pPr marL="342900" indent="-342900"/>
            <a:r>
              <a:rPr lang="en-US" sz="2200" b="1" dirty="0">
                <a:solidFill>
                  <a:srgbClr val="0070C0"/>
                </a:solidFill>
                <a:cs typeface="Calibri"/>
              </a:rPr>
              <a:t>All 5 Foodbanks started using the             E-Referral system in September 2021.</a:t>
            </a:r>
          </a:p>
          <a:p>
            <a:pPr marL="0" indent="0">
              <a:buNone/>
            </a:pPr>
            <a:endParaRPr lang="en-US" sz="2200" b="1" dirty="0">
              <a:solidFill>
                <a:srgbClr val="0070C0"/>
              </a:solidFill>
              <a:cs typeface="Calibri"/>
            </a:endParaRPr>
          </a:p>
          <a:p>
            <a:pPr marL="342900" indent="-342900"/>
            <a:r>
              <a:rPr lang="en-US" sz="2200" b="1" dirty="0">
                <a:solidFill>
                  <a:srgbClr val="0070C0"/>
                </a:solidFill>
                <a:cs typeface="Calibri"/>
              </a:rPr>
              <a:t>The number of Referrers using this system has risen substantially and we will continue to push for this method to be used.</a:t>
            </a:r>
          </a:p>
          <a:p>
            <a:pPr marL="342900" indent="-342900"/>
            <a:endParaRPr lang="en-US" sz="2000" dirty="0">
              <a:cs typeface="Calibri"/>
            </a:endParaRPr>
          </a:p>
          <a:p>
            <a:pPr marL="0" indent="0">
              <a:buNone/>
            </a:pPr>
            <a:endParaRPr lang="en-US" sz="2000" dirty="0">
              <a:cs typeface="Calibri"/>
            </a:endParaRPr>
          </a:p>
          <a:p>
            <a:pPr marL="0" indent="0">
              <a:buNone/>
            </a:pPr>
            <a:endParaRPr lang="en-US" sz="2000" dirty="0">
              <a:cs typeface="Calibri"/>
            </a:endParaRPr>
          </a:p>
        </p:txBody>
      </p:sp>
      <p:sp>
        <p:nvSpPr>
          <p:cNvPr id="6" name="TextBox 5">
            <a:extLst>
              <a:ext uri="{FF2B5EF4-FFF2-40B4-BE49-F238E27FC236}">
                <a16:creationId xmlns:a16="http://schemas.microsoft.com/office/drawing/2014/main" id="{8FAE2518-1C4C-1B8E-B049-F0068F61664A}"/>
              </a:ext>
            </a:extLst>
          </p:cNvPr>
          <p:cNvSpPr txBox="1"/>
          <p:nvPr/>
        </p:nvSpPr>
        <p:spPr>
          <a:xfrm>
            <a:off x="0" y="4755656"/>
            <a:ext cx="11509093" cy="1785104"/>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200" b="1" dirty="0">
                <a:solidFill>
                  <a:srgbClr val="0070C0"/>
                </a:solidFill>
                <a:cs typeface="Calibri"/>
              </a:rPr>
              <a:t>This is a live system where Team Leaders fulfill electronic referrals and input stock issued so it doesn't have to be done manually after the event.</a:t>
            </a:r>
          </a:p>
          <a:p>
            <a:endParaRPr lang="en-US" sz="2200" b="1" dirty="0">
              <a:solidFill>
                <a:srgbClr val="0070C0"/>
              </a:solidFill>
              <a:cs typeface="Calibri"/>
            </a:endParaRPr>
          </a:p>
          <a:p>
            <a:pPr marL="342900" indent="-342900">
              <a:buFont typeface="Arial" panose="020B0604020202020204" pitchFamily="34" charset="0"/>
              <a:buChar char="•"/>
            </a:pPr>
            <a:r>
              <a:rPr lang="en-US" sz="2200" b="1" dirty="0">
                <a:solidFill>
                  <a:srgbClr val="0070C0"/>
                </a:solidFill>
                <a:cs typeface="Calibri"/>
              </a:rPr>
              <a:t>We now also have a system where stock orders from the Foodbanks are sent directly to the Warehouse electronically.</a:t>
            </a:r>
          </a:p>
        </p:txBody>
      </p:sp>
    </p:spTree>
    <p:extLst>
      <p:ext uri="{BB962C8B-B14F-4D97-AF65-F5344CB8AC3E}">
        <p14:creationId xmlns:p14="http://schemas.microsoft.com/office/powerpoint/2010/main" val="1314053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Shape 19">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F8FAB531-7CF7-4FA3-82C7-2AB37DB1D0B4}"/>
              </a:ext>
            </a:extLst>
          </p:cNvPr>
          <p:cNvPicPr>
            <a:picLocks noChangeAspect="1"/>
          </p:cNvPicPr>
          <p:nvPr/>
        </p:nvPicPr>
        <p:blipFill>
          <a:blip r:embed="rId3"/>
          <a:stretch>
            <a:fillRect/>
          </a:stretch>
        </p:blipFill>
        <p:spPr>
          <a:xfrm>
            <a:off x="310815" y="1506094"/>
            <a:ext cx="3830554" cy="2799533"/>
          </a:xfrm>
          <a:prstGeom prst="rect">
            <a:avLst/>
          </a:prstGeom>
        </p:spPr>
      </p:pic>
      <p:pic>
        <p:nvPicPr>
          <p:cNvPr id="9" name="Picture 9" descr="Text&#10;&#10;Description automatically generated">
            <a:extLst>
              <a:ext uri="{FF2B5EF4-FFF2-40B4-BE49-F238E27FC236}">
                <a16:creationId xmlns:a16="http://schemas.microsoft.com/office/drawing/2014/main" id="{2146938A-FEBE-C076-0701-079D476E0F0B}"/>
              </a:ext>
            </a:extLst>
          </p:cNvPr>
          <p:cNvPicPr>
            <a:picLocks noGrp="1" noChangeAspect="1"/>
          </p:cNvPicPr>
          <p:nvPr>
            <p:ph idx="1"/>
          </p:nvPr>
        </p:nvPicPr>
        <p:blipFill>
          <a:blip r:embed="rId4"/>
          <a:stretch>
            <a:fillRect/>
          </a:stretch>
        </p:blipFill>
        <p:spPr>
          <a:xfrm>
            <a:off x="5750150" y="1377212"/>
            <a:ext cx="5862718" cy="4632160"/>
          </a:xfrm>
          <a:prstGeom prst="rect">
            <a:avLst/>
          </a:prstGeom>
        </p:spPr>
      </p:pic>
    </p:spTree>
    <p:extLst>
      <p:ext uri="{BB962C8B-B14F-4D97-AF65-F5344CB8AC3E}">
        <p14:creationId xmlns:p14="http://schemas.microsoft.com/office/powerpoint/2010/main" val="3589823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04" y="1827090"/>
            <a:ext cx="10143323" cy="1325563"/>
          </a:xfrm>
        </p:spPr>
        <p:txBody>
          <a:bodyPr/>
          <a:lstStyle/>
          <a:p>
            <a:pPr algn="ctr"/>
            <a:r>
              <a:rPr lang="en-US" b="1" dirty="0">
                <a:solidFill>
                  <a:srgbClr val="0070C0"/>
                </a:solidFill>
              </a:rPr>
              <a:t>Election/re-election of Charity Trustees </a:t>
            </a:r>
          </a:p>
        </p:txBody>
      </p:sp>
      <p:sp>
        <p:nvSpPr>
          <p:cNvPr id="3" name="Content Placeholder 2"/>
          <p:cNvSpPr>
            <a:spLocks noGrp="1"/>
          </p:cNvSpPr>
          <p:nvPr>
            <p:ph idx="1"/>
          </p:nvPr>
        </p:nvSpPr>
        <p:spPr>
          <a:xfrm>
            <a:off x="756556" y="3053443"/>
            <a:ext cx="11179629" cy="2808514"/>
          </a:xfrm>
        </p:spPr>
        <p:txBody>
          <a:bodyPr>
            <a:normAutofit/>
          </a:bodyPr>
          <a:lstStyle/>
          <a:p>
            <a:endParaRPr lang="en-US" dirty="0">
              <a:solidFill>
                <a:srgbClr val="0070C0"/>
              </a:solidFill>
            </a:endParaRPr>
          </a:p>
          <a:p>
            <a:endParaRPr lang="en-US" dirty="0">
              <a:solidFill>
                <a:srgbClr val="0070C0"/>
              </a:solidFill>
            </a:endParaRPr>
          </a:p>
          <a:p>
            <a:endParaRPr lang="en-US" dirty="0">
              <a:solidFill>
                <a:srgbClr val="0070C0"/>
              </a:solidFill>
            </a:endParaRPr>
          </a:p>
        </p:txBody>
      </p:sp>
      <p:pic>
        <p:nvPicPr>
          <p:cNvPr id="4" name="Picture 3"/>
          <p:cNvPicPr>
            <a:picLocks noChangeAspect="1"/>
          </p:cNvPicPr>
          <p:nvPr/>
        </p:nvPicPr>
        <p:blipFill>
          <a:blip r:embed="rId2"/>
          <a:stretch>
            <a:fillRect/>
          </a:stretch>
        </p:blipFill>
        <p:spPr>
          <a:xfrm>
            <a:off x="9829801" y="73479"/>
            <a:ext cx="2269672" cy="1335101"/>
          </a:xfrm>
          <a:prstGeom prst="rect">
            <a:avLst/>
          </a:prstGeom>
        </p:spPr>
      </p:pic>
    </p:spTree>
    <p:extLst>
      <p:ext uri="{BB962C8B-B14F-4D97-AF65-F5344CB8AC3E}">
        <p14:creationId xmlns:p14="http://schemas.microsoft.com/office/powerpoint/2010/main" val="1116400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7241"/>
            <a:ext cx="10515600" cy="1325563"/>
          </a:xfrm>
        </p:spPr>
        <p:txBody>
          <a:bodyPr/>
          <a:lstStyle/>
          <a:p>
            <a:r>
              <a:rPr lang="en-US" u="sng" dirty="0">
                <a:solidFill>
                  <a:srgbClr val="0070C0"/>
                </a:solidFill>
              </a:rPr>
              <a:t>Agenda</a:t>
            </a:r>
          </a:p>
        </p:txBody>
      </p:sp>
      <p:sp>
        <p:nvSpPr>
          <p:cNvPr id="3" name="Content Placeholder 2"/>
          <p:cNvSpPr>
            <a:spLocks noGrp="1"/>
          </p:cNvSpPr>
          <p:nvPr>
            <p:ph idx="1"/>
          </p:nvPr>
        </p:nvSpPr>
        <p:spPr>
          <a:xfrm>
            <a:off x="838200" y="1962804"/>
            <a:ext cx="10515600" cy="4351338"/>
          </a:xfrm>
        </p:spPr>
        <p:txBody>
          <a:bodyPr/>
          <a:lstStyle/>
          <a:p>
            <a:endParaRPr lang="en-US" dirty="0">
              <a:effectLst>
                <a:outerShdw blurRad="38100" dist="38100" dir="2700000" algn="ctr" rotWithShape="0">
                  <a:schemeClr val="tx1">
                    <a:alpha val="43000"/>
                  </a:schemeClr>
                </a:outerShdw>
              </a:effectLst>
            </a:endParaRPr>
          </a:p>
          <a:p>
            <a:r>
              <a:rPr lang="en-US" dirty="0">
                <a:solidFill>
                  <a:srgbClr val="FF0000"/>
                </a:solidFill>
                <a:effectLst>
                  <a:outerShdw blurRad="38100" dist="38100" dir="2700000" algn="ctr" rotWithShape="0">
                    <a:schemeClr val="tx1">
                      <a:alpha val="43000"/>
                    </a:schemeClr>
                  </a:outerShdw>
                </a:effectLst>
              </a:rPr>
              <a:t>Chairman report</a:t>
            </a:r>
          </a:p>
          <a:p>
            <a:endParaRPr lang="en-US" dirty="0">
              <a:solidFill>
                <a:srgbClr val="FF0000"/>
              </a:solidFill>
              <a:effectLst>
                <a:outerShdw blurRad="38100" dist="38100" dir="2700000" algn="ctr" rotWithShape="0">
                  <a:schemeClr val="tx1">
                    <a:alpha val="43000"/>
                  </a:schemeClr>
                </a:outerShdw>
              </a:effectLst>
            </a:endParaRPr>
          </a:p>
          <a:p>
            <a:r>
              <a:rPr lang="en-US" dirty="0">
                <a:solidFill>
                  <a:srgbClr val="FF0000"/>
                </a:solidFill>
                <a:effectLst>
                  <a:outerShdw blurRad="38100" dist="38100" dir="2700000" algn="ctr" rotWithShape="0">
                    <a:schemeClr val="tx1">
                      <a:alpha val="43000"/>
                    </a:schemeClr>
                  </a:outerShdw>
                </a:effectLst>
              </a:rPr>
              <a:t>Financial report</a:t>
            </a:r>
          </a:p>
          <a:p>
            <a:endParaRPr lang="en-US" dirty="0">
              <a:solidFill>
                <a:srgbClr val="FF0000"/>
              </a:solidFill>
              <a:effectLst>
                <a:outerShdw blurRad="38100" dist="38100" dir="2700000" algn="ctr" rotWithShape="0">
                  <a:schemeClr val="tx1">
                    <a:alpha val="43000"/>
                  </a:schemeClr>
                </a:outerShdw>
              </a:effectLst>
            </a:endParaRPr>
          </a:p>
          <a:p>
            <a:r>
              <a:rPr lang="en-US" dirty="0">
                <a:solidFill>
                  <a:srgbClr val="FF0000"/>
                </a:solidFill>
                <a:effectLst>
                  <a:outerShdw blurRad="38100" dist="38100" dir="2700000" algn="ctr" rotWithShape="0">
                    <a:schemeClr val="tx1">
                      <a:alpha val="43000"/>
                    </a:schemeClr>
                  </a:outerShdw>
                </a:effectLst>
              </a:rPr>
              <a:t>Foodbank Manager report and look ahead</a:t>
            </a:r>
          </a:p>
          <a:p>
            <a:endParaRPr lang="en-US" dirty="0">
              <a:solidFill>
                <a:srgbClr val="FF0000"/>
              </a:solidFill>
              <a:effectLst>
                <a:outerShdw blurRad="38100" dist="38100" dir="2700000" algn="ctr" rotWithShape="0">
                  <a:schemeClr val="tx1">
                    <a:alpha val="43000"/>
                  </a:schemeClr>
                </a:outerShdw>
              </a:effectLst>
            </a:endParaRPr>
          </a:p>
          <a:p>
            <a:r>
              <a:rPr lang="en-US" dirty="0">
                <a:solidFill>
                  <a:srgbClr val="FF0000"/>
                </a:solidFill>
                <a:effectLst>
                  <a:outerShdw blurRad="38100" dist="38100" dir="2700000" algn="ctr" rotWithShape="0">
                    <a:schemeClr val="tx1">
                      <a:alpha val="43000"/>
                    </a:schemeClr>
                  </a:outerShdw>
                </a:effectLst>
              </a:rPr>
              <a:t>Election/re-election of Charity Trustees </a:t>
            </a:r>
          </a:p>
          <a:p>
            <a:endParaRPr lang="en-US" dirty="0"/>
          </a:p>
        </p:txBody>
      </p:sp>
      <p:pic>
        <p:nvPicPr>
          <p:cNvPr id="4" name="Picture 3"/>
          <p:cNvPicPr>
            <a:picLocks noChangeAspect="1"/>
          </p:cNvPicPr>
          <p:nvPr/>
        </p:nvPicPr>
        <p:blipFill>
          <a:blip r:embed="rId2"/>
          <a:stretch>
            <a:fillRect/>
          </a:stretch>
        </p:blipFill>
        <p:spPr>
          <a:xfrm>
            <a:off x="9348537" y="73478"/>
            <a:ext cx="2750935" cy="1618197"/>
          </a:xfrm>
          <a:prstGeom prst="rect">
            <a:avLst/>
          </a:prstGeom>
        </p:spPr>
      </p:pic>
    </p:spTree>
    <p:extLst>
      <p:ext uri="{BB962C8B-B14F-4D97-AF65-F5344CB8AC3E}">
        <p14:creationId xmlns:p14="http://schemas.microsoft.com/office/powerpoint/2010/main" val="1704849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58" y="0"/>
            <a:ext cx="10515600" cy="1325563"/>
          </a:xfrm>
        </p:spPr>
        <p:txBody>
          <a:bodyPr>
            <a:normAutofit/>
          </a:bodyPr>
          <a:lstStyle/>
          <a:p>
            <a:pPr algn="ctr"/>
            <a:r>
              <a:rPr lang="en-US" sz="3600" b="1" dirty="0">
                <a:solidFill>
                  <a:srgbClr val="0070C0"/>
                </a:solidFill>
              </a:rPr>
              <a:t>Chairman Report – Martin Smith</a:t>
            </a:r>
          </a:p>
        </p:txBody>
      </p:sp>
      <p:sp>
        <p:nvSpPr>
          <p:cNvPr id="3" name="Content Placeholder 2"/>
          <p:cNvSpPr>
            <a:spLocks noGrp="1"/>
          </p:cNvSpPr>
          <p:nvPr>
            <p:ph idx="1"/>
          </p:nvPr>
        </p:nvSpPr>
        <p:spPr>
          <a:xfrm>
            <a:off x="453923" y="2055813"/>
            <a:ext cx="11845636" cy="4238733"/>
          </a:xfrm>
        </p:spPr>
        <p:txBody>
          <a:bodyPr>
            <a:normAutofit lnSpcReduction="10000"/>
          </a:bodyPr>
          <a:lstStyle/>
          <a:p>
            <a:pPr>
              <a:lnSpc>
                <a:spcPct val="100000"/>
              </a:lnSpc>
            </a:pPr>
            <a:endParaRPr lang="en-US" dirty="0">
              <a:solidFill>
                <a:srgbClr val="0070C0"/>
              </a:solidFill>
            </a:endParaRPr>
          </a:p>
          <a:p>
            <a:pPr>
              <a:lnSpc>
                <a:spcPct val="100000"/>
              </a:lnSpc>
            </a:pPr>
            <a:r>
              <a:rPr lang="en-US" dirty="0">
                <a:solidFill>
                  <a:srgbClr val="FF0000"/>
                </a:solidFill>
                <a:effectLst>
                  <a:outerShdw blurRad="38100" dist="38100" dir="2700000" algn="ctr" rotWithShape="0">
                    <a:schemeClr val="tx1">
                      <a:alpha val="43000"/>
                    </a:schemeClr>
                  </a:outerShdw>
                </a:effectLst>
              </a:rPr>
              <a:t>Operation of the Foodbank has continued effectively</a:t>
            </a:r>
          </a:p>
          <a:p>
            <a:pPr marL="0" indent="0">
              <a:lnSpc>
                <a:spcPct val="100000"/>
              </a:lnSpc>
              <a:buNone/>
            </a:pPr>
            <a:endParaRPr lang="en-US" dirty="0">
              <a:solidFill>
                <a:srgbClr val="FF0000"/>
              </a:solidFill>
              <a:effectLst>
                <a:outerShdw blurRad="38100" dist="38100" dir="2700000" algn="ctr" rotWithShape="0">
                  <a:schemeClr val="tx1">
                    <a:alpha val="43000"/>
                  </a:schemeClr>
                </a:outerShdw>
              </a:effectLst>
            </a:endParaRPr>
          </a:p>
          <a:p>
            <a:pPr>
              <a:lnSpc>
                <a:spcPct val="100000"/>
              </a:lnSpc>
            </a:pPr>
            <a:r>
              <a:rPr lang="en-US" dirty="0">
                <a:solidFill>
                  <a:srgbClr val="FF0000"/>
                </a:solidFill>
                <a:effectLst>
                  <a:outerShdw blurRad="38100" dist="38100" dir="2700000" algn="ctr" rotWithShape="0">
                    <a:schemeClr val="tx1">
                      <a:alpha val="43000"/>
                    </a:schemeClr>
                  </a:outerShdw>
                </a:effectLst>
              </a:rPr>
              <a:t>Stable financial position</a:t>
            </a:r>
          </a:p>
          <a:p>
            <a:pPr>
              <a:lnSpc>
                <a:spcPct val="100000"/>
              </a:lnSpc>
            </a:pPr>
            <a:endParaRPr lang="en-US" dirty="0">
              <a:solidFill>
                <a:srgbClr val="FF0000"/>
              </a:solidFill>
              <a:effectLst>
                <a:outerShdw blurRad="38100" dist="38100" dir="2700000" algn="ctr" rotWithShape="0">
                  <a:schemeClr val="tx1">
                    <a:alpha val="43000"/>
                  </a:schemeClr>
                </a:outerShdw>
              </a:effectLst>
            </a:endParaRPr>
          </a:p>
          <a:p>
            <a:pPr>
              <a:lnSpc>
                <a:spcPct val="100000"/>
              </a:lnSpc>
            </a:pPr>
            <a:r>
              <a:rPr lang="en-US" dirty="0">
                <a:solidFill>
                  <a:srgbClr val="FF0000"/>
                </a:solidFill>
                <a:effectLst>
                  <a:outerShdw blurRad="38100" dist="38100" dir="2700000" algn="ctr" rotWithShape="0">
                    <a:schemeClr val="tx1">
                      <a:alpha val="43000"/>
                    </a:schemeClr>
                  </a:outerShdw>
                </a:effectLst>
              </a:rPr>
              <a:t>Attended cluster meetings with other foodbanks</a:t>
            </a:r>
          </a:p>
          <a:p>
            <a:pPr>
              <a:lnSpc>
                <a:spcPct val="100000"/>
              </a:lnSpc>
            </a:pPr>
            <a:endParaRPr lang="en-US" dirty="0">
              <a:solidFill>
                <a:srgbClr val="FF0000"/>
              </a:solidFill>
              <a:effectLst>
                <a:outerShdw blurRad="38100" dist="38100" dir="2700000" algn="ctr" rotWithShape="0">
                  <a:schemeClr val="tx1">
                    <a:alpha val="43000"/>
                  </a:schemeClr>
                </a:outerShdw>
              </a:effectLst>
            </a:endParaRPr>
          </a:p>
          <a:p>
            <a:pPr>
              <a:lnSpc>
                <a:spcPct val="100000"/>
              </a:lnSpc>
            </a:pPr>
            <a:r>
              <a:rPr lang="en-US" dirty="0">
                <a:solidFill>
                  <a:srgbClr val="FF0000"/>
                </a:solidFill>
                <a:effectLst>
                  <a:outerShdw blurRad="38100" dist="38100" dir="2700000" algn="ctr" rotWithShape="0">
                    <a:schemeClr val="tx1">
                      <a:alpha val="43000"/>
                    </a:schemeClr>
                  </a:outerShdw>
                </a:effectLst>
              </a:rPr>
              <a:t>Undertaken a Governance Health check</a:t>
            </a:r>
          </a:p>
          <a:p>
            <a:pPr marL="0" indent="0">
              <a:lnSpc>
                <a:spcPct val="100000"/>
              </a:lnSpc>
              <a:buNone/>
            </a:pPr>
            <a:endParaRPr lang="en-US" dirty="0">
              <a:solidFill>
                <a:srgbClr val="FF0000"/>
              </a:solidFill>
              <a:effectLst>
                <a:outerShdw blurRad="38100" dist="38100" dir="2700000" algn="ctr" rotWithShape="0">
                  <a:schemeClr val="tx1">
                    <a:alpha val="43000"/>
                  </a:schemeClr>
                </a:outerShdw>
              </a:effectLst>
            </a:endParaRPr>
          </a:p>
          <a:p>
            <a:pPr>
              <a:lnSpc>
                <a:spcPct val="100000"/>
              </a:lnSpc>
            </a:pPr>
            <a:endParaRPr lang="en-US" dirty="0">
              <a:solidFill>
                <a:srgbClr val="FF0000"/>
              </a:solidFill>
              <a:effectLst>
                <a:outerShdw blurRad="38100" dist="38100" dir="2700000" algn="ctr" rotWithShape="0">
                  <a:schemeClr val="tx1">
                    <a:alpha val="43000"/>
                  </a:schemeClr>
                </a:outerShdw>
              </a:effectLst>
            </a:endParaRPr>
          </a:p>
          <a:p>
            <a:pPr>
              <a:lnSpc>
                <a:spcPct val="100000"/>
              </a:lnSpc>
            </a:pPr>
            <a:endParaRPr lang="en-US" dirty="0">
              <a:solidFill>
                <a:srgbClr val="FF0000"/>
              </a:solidFill>
              <a:effectLst>
                <a:outerShdw blurRad="38100" dist="38100" dir="2700000" algn="ctr" rotWithShape="0">
                  <a:schemeClr val="tx1">
                    <a:alpha val="43000"/>
                  </a:schemeClr>
                </a:outerShdw>
              </a:effectLst>
            </a:endParaRPr>
          </a:p>
          <a:p>
            <a:pPr>
              <a:lnSpc>
                <a:spcPct val="100000"/>
              </a:lnSpc>
            </a:pPr>
            <a:endParaRPr lang="en-US" dirty="0">
              <a:solidFill>
                <a:srgbClr val="FF0000"/>
              </a:solidFill>
              <a:effectLst>
                <a:outerShdw blurRad="38100" dist="38100" dir="2700000" algn="ctr" rotWithShape="0">
                  <a:schemeClr val="tx1">
                    <a:alpha val="43000"/>
                  </a:schemeClr>
                </a:outerShdw>
              </a:effectLst>
            </a:endParaRPr>
          </a:p>
          <a:p>
            <a:pPr>
              <a:lnSpc>
                <a:spcPct val="100000"/>
              </a:lnSpc>
            </a:pPr>
            <a:endParaRPr lang="en-US" dirty="0">
              <a:solidFill>
                <a:srgbClr val="FF0000"/>
              </a:solidFill>
              <a:effectLst>
                <a:outerShdw blurRad="38100" dist="38100" dir="2700000" algn="ctr" rotWithShape="0">
                  <a:schemeClr val="tx1">
                    <a:alpha val="43000"/>
                  </a:schemeClr>
                </a:outerShdw>
              </a:effectLst>
            </a:endParaRPr>
          </a:p>
          <a:p>
            <a:pPr>
              <a:lnSpc>
                <a:spcPct val="100000"/>
              </a:lnSpc>
            </a:pPr>
            <a:endParaRPr lang="en-US" dirty="0">
              <a:solidFill>
                <a:srgbClr val="FF0000"/>
              </a:solidFill>
              <a:effectLst>
                <a:outerShdw blurRad="38100" dist="38100" dir="2700000" algn="ctr" rotWithShape="0">
                  <a:schemeClr val="tx1">
                    <a:alpha val="43000"/>
                  </a:schemeClr>
                </a:outerShdw>
              </a:effectLst>
            </a:endParaRPr>
          </a:p>
          <a:p>
            <a:pPr marL="0" indent="0">
              <a:lnSpc>
                <a:spcPct val="100000"/>
              </a:lnSpc>
              <a:buNone/>
            </a:pPr>
            <a:endParaRPr lang="en-US" dirty="0">
              <a:solidFill>
                <a:srgbClr val="0070C0"/>
              </a:solidFill>
            </a:endParaRPr>
          </a:p>
        </p:txBody>
      </p:sp>
      <p:pic>
        <p:nvPicPr>
          <p:cNvPr id="4" name="Picture 3"/>
          <p:cNvPicPr>
            <a:picLocks noChangeAspect="1"/>
          </p:cNvPicPr>
          <p:nvPr/>
        </p:nvPicPr>
        <p:blipFill>
          <a:blip r:embed="rId2"/>
          <a:stretch>
            <a:fillRect/>
          </a:stretch>
        </p:blipFill>
        <p:spPr>
          <a:xfrm>
            <a:off x="9360871" y="73479"/>
            <a:ext cx="2738602" cy="1610942"/>
          </a:xfrm>
          <a:prstGeom prst="rect">
            <a:avLst/>
          </a:prstGeom>
        </p:spPr>
      </p:pic>
      <p:sp>
        <p:nvSpPr>
          <p:cNvPr id="5" name="Rectangle 4"/>
          <p:cNvSpPr/>
          <p:nvPr/>
        </p:nvSpPr>
        <p:spPr>
          <a:xfrm>
            <a:off x="456343" y="1450543"/>
            <a:ext cx="2190671" cy="523220"/>
          </a:xfrm>
          <a:prstGeom prst="rect">
            <a:avLst/>
          </a:prstGeom>
        </p:spPr>
        <p:txBody>
          <a:bodyPr wrap="square">
            <a:spAutoFit/>
          </a:bodyPr>
          <a:lstStyle/>
          <a:p>
            <a:r>
              <a:rPr lang="en-US" sz="2800" b="1" u="sng" dirty="0">
                <a:solidFill>
                  <a:srgbClr val="0070C0"/>
                </a:solidFill>
              </a:rPr>
              <a:t>Activity</a:t>
            </a:r>
          </a:p>
        </p:txBody>
      </p:sp>
    </p:spTree>
    <p:extLst>
      <p:ext uri="{BB962C8B-B14F-4D97-AF65-F5344CB8AC3E}">
        <p14:creationId xmlns:p14="http://schemas.microsoft.com/office/powerpoint/2010/main" val="1694285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861" y="2376878"/>
            <a:ext cx="11879037" cy="3827015"/>
          </a:xfrm>
        </p:spPr>
        <p:txBody>
          <a:bodyPr>
            <a:normAutofit/>
          </a:bodyPr>
          <a:lstStyle/>
          <a:p>
            <a:r>
              <a:rPr lang="en-US" dirty="0">
                <a:solidFill>
                  <a:srgbClr val="FF0000"/>
                </a:solidFill>
                <a:effectLst>
                  <a:outerShdw blurRad="38100" dist="38100" dir="2700000" algn="ctr" rotWithShape="0">
                    <a:schemeClr val="tx1">
                      <a:alpha val="43000"/>
                    </a:schemeClr>
                  </a:outerShdw>
                </a:effectLst>
              </a:rPr>
              <a:t>Act on output from Governance Health check</a:t>
            </a:r>
          </a:p>
          <a:p>
            <a:endParaRPr lang="en-US" dirty="0">
              <a:solidFill>
                <a:srgbClr val="FF0000"/>
              </a:solidFill>
              <a:effectLst>
                <a:outerShdw blurRad="38100" dist="38100" dir="2700000" algn="ctr" rotWithShape="0">
                  <a:schemeClr val="tx1">
                    <a:alpha val="43000"/>
                  </a:schemeClr>
                </a:outerShdw>
              </a:effectLst>
            </a:endParaRPr>
          </a:p>
          <a:p>
            <a:r>
              <a:rPr lang="en-US" dirty="0">
                <a:solidFill>
                  <a:srgbClr val="FF0000"/>
                </a:solidFill>
                <a:effectLst>
                  <a:outerShdw blurRad="38100" dist="38100" dir="2700000" algn="ctr" rotWithShape="0">
                    <a:schemeClr val="tx1">
                      <a:alpha val="43000"/>
                    </a:schemeClr>
                  </a:outerShdw>
                </a:effectLst>
              </a:rPr>
              <a:t>Warehouse Lease renewal</a:t>
            </a:r>
          </a:p>
          <a:p>
            <a:endParaRPr lang="en-US" dirty="0">
              <a:solidFill>
                <a:srgbClr val="FF0000"/>
              </a:solidFill>
              <a:effectLst>
                <a:outerShdw blurRad="38100" dist="38100" dir="2700000" algn="ctr" rotWithShape="0">
                  <a:schemeClr val="tx1">
                    <a:alpha val="43000"/>
                  </a:schemeClr>
                </a:outerShdw>
              </a:effectLst>
            </a:endParaRPr>
          </a:p>
          <a:p>
            <a:r>
              <a:rPr lang="en-US" dirty="0">
                <a:solidFill>
                  <a:srgbClr val="FF0000"/>
                </a:solidFill>
                <a:effectLst>
                  <a:outerShdw blurRad="38100" dist="38100" dir="2700000" algn="ctr" rotWithShape="0">
                    <a:schemeClr val="tx1">
                      <a:alpha val="43000"/>
                    </a:schemeClr>
                  </a:outerShdw>
                </a:effectLst>
              </a:rPr>
              <a:t>Continue to seek funding options</a:t>
            </a:r>
          </a:p>
          <a:p>
            <a:pPr marL="0" indent="0">
              <a:buNone/>
            </a:pPr>
            <a:endParaRPr lang="en-US" dirty="0">
              <a:solidFill>
                <a:srgbClr val="0070C0"/>
              </a:solidFill>
            </a:endParaRPr>
          </a:p>
          <a:p>
            <a:endParaRPr lang="en-US" dirty="0">
              <a:solidFill>
                <a:srgbClr val="0070C0"/>
              </a:solidFill>
            </a:endParaRPr>
          </a:p>
          <a:p>
            <a:endParaRPr lang="en-US" dirty="0">
              <a:solidFill>
                <a:srgbClr val="0070C0"/>
              </a:solidFill>
            </a:endParaRPr>
          </a:p>
        </p:txBody>
      </p:sp>
      <p:pic>
        <p:nvPicPr>
          <p:cNvPr id="4" name="Picture 3"/>
          <p:cNvPicPr>
            <a:picLocks noChangeAspect="1"/>
          </p:cNvPicPr>
          <p:nvPr/>
        </p:nvPicPr>
        <p:blipFill>
          <a:blip r:embed="rId2"/>
          <a:stretch>
            <a:fillRect/>
          </a:stretch>
        </p:blipFill>
        <p:spPr>
          <a:xfrm>
            <a:off x="9422232" y="73479"/>
            <a:ext cx="2677241" cy="1574847"/>
          </a:xfrm>
          <a:prstGeom prst="rect">
            <a:avLst/>
          </a:prstGeom>
        </p:spPr>
      </p:pic>
      <p:sp>
        <p:nvSpPr>
          <p:cNvPr id="5" name="Rectangle 4"/>
          <p:cNvSpPr/>
          <p:nvPr/>
        </p:nvSpPr>
        <p:spPr>
          <a:xfrm>
            <a:off x="4041867" y="222595"/>
            <a:ext cx="3443250" cy="646331"/>
          </a:xfrm>
          <a:prstGeom prst="rect">
            <a:avLst/>
          </a:prstGeom>
        </p:spPr>
        <p:txBody>
          <a:bodyPr wrap="none">
            <a:spAutoFit/>
          </a:bodyPr>
          <a:lstStyle/>
          <a:p>
            <a:r>
              <a:rPr lang="en-US" sz="3600" b="1" dirty="0">
                <a:solidFill>
                  <a:srgbClr val="0070C0"/>
                </a:solidFill>
              </a:rPr>
              <a:t>Chairman Report</a:t>
            </a:r>
            <a:endParaRPr lang="en-US" sz="3600" b="1" u="sng" dirty="0">
              <a:solidFill>
                <a:srgbClr val="0070C0"/>
              </a:solidFill>
            </a:endParaRPr>
          </a:p>
        </p:txBody>
      </p:sp>
      <p:sp>
        <p:nvSpPr>
          <p:cNvPr id="2" name="Rectangle 1">
            <a:extLst>
              <a:ext uri="{FF2B5EF4-FFF2-40B4-BE49-F238E27FC236}">
                <a16:creationId xmlns:a16="http://schemas.microsoft.com/office/drawing/2014/main" id="{C4DD964D-CF12-709E-42F6-EAC22B981FCD}"/>
              </a:ext>
            </a:extLst>
          </p:cNvPr>
          <p:cNvSpPr/>
          <p:nvPr/>
        </p:nvSpPr>
        <p:spPr>
          <a:xfrm>
            <a:off x="381216" y="1429078"/>
            <a:ext cx="3546971" cy="523220"/>
          </a:xfrm>
          <a:prstGeom prst="rect">
            <a:avLst/>
          </a:prstGeom>
        </p:spPr>
        <p:txBody>
          <a:bodyPr wrap="square">
            <a:spAutoFit/>
          </a:bodyPr>
          <a:lstStyle/>
          <a:p>
            <a:r>
              <a:rPr lang="en-US" sz="2800" b="1" u="sng" dirty="0">
                <a:solidFill>
                  <a:srgbClr val="0070C0"/>
                </a:solidFill>
              </a:rPr>
              <a:t>Objectives</a:t>
            </a:r>
          </a:p>
        </p:txBody>
      </p:sp>
    </p:spTree>
    <p:extLst>
      <p:ext uri="{BB962C8B-B14F-4D97-AF65-F5344CB8AC3E}">
        <p14:creationId xmlns:p14="http://schemas.microsoft.com/office/powerpoint/2010/main" val="934786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7884" y="1647462"/>
            <a:ext cx="9440475" cy="4977273"/>
          </a:xfrm>
        </p:spPr>
        <p:txBody>
          <a:bodyPr vert="horz" lIns="91440" tIns="45720" rIns="91440" bIns="45720" rtlCol="0" anchor="t">
            <a:normAutofit fontScale="92500" lnSpcReduction="20000"/>
          </a:bodyPr>
          <a:lstStyle/>
          <a:p>
            <a:pPr marL="0" indent="0">
              <a:buNone/>
            </a:pPr>
            <a:r>
              <a:rPr lang="en-US" dirty="0">
                <a:solidFill>
                  <a:srgbClr val="0070C0"/>
                </a:solidFill>
              </a:rPr>
              <a:t>There have been two Trustee changes in the past year</a:t>
            </a:r>
          </a:p>
          <a:p>
            <a:pPr marL="0" indent="0">
              <a:buNone/>
            </a:pPr>
            <a:endParaRPr lang="en-US" dirty="0">
              <a:solidFill>
                <a:srgbClr val="0070C0"/>
              </a:solidFill>
            </a:endParaRPr>
          </a:p>
          <a:p>
            <a:pPr lvl="1"/>
            <a:r>
              <a:rPr lang="en-US" sz="2800" dirty="0">
                <a:solidFill>
                  <a:srgbClr val="FF0000"/>
                </a:solidFill>
                <a:effectLst>
                  <a:outerShdw blurRad="38100" dist="38100" dir="2700000" algn="ctr" rotWithShape="0">
                    <a:schemeClr val="tx1">
                      <a:alpha val="43000"/>
                    </a:schemeClr>
                  </a:outerShdw>
                </a:effectLst>
              </a:rPr>
              <a:t>Diane </a:t>
            </a:r>
            <a:r>
              <a:rPr lang="en-US" sz="2800" dirty="0" err="1">
                <a:solidFill>
                  <a:srgbClr val="FF0000"/>
                </a:solidFill>
                <a:effectLst>
                  <a:outerShdw blurRad="38100" dist="38100" dir="2700000" algn="ctr" rotWithShape="0">
                    <a:schemeClr val="tx1">
                      <a:alpha val="43000"/>
                    </a:schemeClr>
                  </a:outerShdw>
                </a:effectLst>
              </a:rPr>
              <a:t>Garriock</a:t>
            </a:r>
            <a:r>
              <a:rPr lang="en-US" sz="2800" dirty="0">
                <a:solidFill>
                  <a:srgbClr val="FF0000"/>
                </a:solidFill>
                <a:effectLst>
                  <a:outerShdw blurRad="38100" dist="38100" dir="2700000" algn="ctr" rotWithShape="0">
                    <a:schemeClr val="tx1">
                      <a:alpha val="43000"/>
                    </a:schemeClr>
                  </a:outerShdw>
                </a:effectLst>
              </a:rPr>
              <a:t> (Deceased 10</a:t>
            </a:r>
            <a:r>
              <a:rPr lang="en-US" sz="2800" baseline="30000" dirty="0">
                <a:solidFill>
                  <a:srgbClr val="FF0000"/>
                </a:solidFill>
                <a:effectLst>
                  <a:outerShdw blurRad="38100" dist="38100" dir="2700000" algn="ctr" rotWithShape="0">
                    <a:schemeClr val="tx1">
                      <a:alpha val="43000"/>
                    </a:schemeClr>
                  </a:outerShdw>
                </a:effectLst>
              </a:rPr>
              <a:t>th</a:t>
            </a:r>
            <a:r>
              <a:rPr lang="en-US" sz="2800" dirty="0">
                <a:solidFill>
                  <a:srgbClr val="FF0000"/>
                </a:solidFill>
                <a:effectLst>
                  <a:outerShdw blurRad="38100" dist="38100" dir="2700000" algn="ctr" rotWithShape="0">
                    <a:schemeClr val="tx1">
                      <a:alpha val="43000"/>
                    </a:schemeClr>
                  </a:outerShdw>
                </a:effectLst>
              </a:rPr>
              <a:t> October 2022)</a:t>
            </a:r>
            <a:endParaRPr lang="en-US" sz="2800" dirty="0">
              <a:solidFill>
                <a:srgbClr val="FF0000"/>
              </a:solidFill>
              <a:effectLst>
                <a:outerShdw blurRad="38100" dist="38100" dir="2700000" algn="ctr" rotWithShape="0">
                  <a:prstClr val="black">
                    <a:alpha val="43000"/>
                  </a:prstClr>
                </a:outerShdw>
              </a:effectLst>
              <a:cs typeface="Calibri"/>
            </a:endParaRPr>
          </a:p>
          <a:p>
            <a:pPr lvl="1"/>
            <a:r>
              <a:rPr lang="en-US" sz="2800" dirty="0">
                <a:solidFill>
                  <a:srgbClr val="FF0000"/>
                </a:solidFill>
                <a:effectLst>
                  <a:outerShdw blurRad="38100" dist="38100" dir="2700000" algn="ctr" rotWithShape="0">
                    <a:schemeClr val="tx1">
                      <a:alpha val="43000"/>
                    </a:schemeClr>
                  </a:outerShdw>
                </a:effectLst>
              </a:rPr>
              <a:t>Peter Lloyd (Appointed April 2022)</a:t>
            </a:r>
            <a:endParaRPr lang="en-US" sz="2800" dirty="0">
              <a:solidFill>
                <a:srgbClr val="FF0000"/>
              </a:solidFill>
              <a:effectLst>
                <a:outerShdw blurRad="38100" dist="38100" dir="2700000" algn="ctr" rotWithShape="0">
                  <a:prstClr val="black">
                    <a:alpha val="43000"/>
                  </a:prstClr>
                </a:outerShdw>
              </a:effectLst>
              <a:cs typeface="Calibri" panose="020F0502020204030204"/>
            </a:endParaRPr>
          </a:p>
          <a:p>
            <a:pPr marL="0" indent="0">
              <a:buNone/>
            </a:pPr>
            <a:endParaRPr lang="en-US" dirty="0">
              <a:solidFill>
                <a:srgbClr val="0070C0"/>
              </a:solidFill>
            </a:endParaRPr>
          </a:p>
          <a:p>
            <a:pPr marL="0" indent="0">
              <a:buNone/>
            </a:pPr>
            <a:r>
              <a:rPr lang="en-US" dirty="0">
                <a:solidFill>
                  <a:srgbClr val="0070C0"/>
                </a:solidFill>
              </a:rPr>
              <a:t> And the current Trustees are :</a:t>
            </a:r>
            <a:endParaRPr lang="en-US" dirty="0">
              <a:solidFill>
                <a:srgbClr val="0070C0"/>
              </a:solidFill>
              <a:cs typeface="Calibri"/>
            </a:endParaRPr>
          </a:p>
          <a:p>
            <a:endParaRPr lang="en-US" dirty="0">
              <a:solidFill>
                <a:srgbClr val="0070C0"/>
              </a:solidFill>
            </a:endParaRPr>
          </a:p>
          <a:p>
            <a:pPr lvl="1"/>
            <a:r>
              <a:rPr lang="en-US" sz="2800" dirty="0">
                <a:solidFill>
                  <a:srgbClr val="FF0000"/>
                </a:solidFill>
                <a:effectLst>
                  <a:outerShdw blurRad="38100" dist="38100" dir="2700000" algn="ctr" rotWithShape="0">
                    <a:schemeClr val="tx1">
                      <a:alpha val="43000"/>
                    </a:schemeClr>
                  </a:outerShdw>
                </a:effectLst>
              </a:rPr>
              <a:t>Martin Smith (Chairperson)</a:t>
            </a:r>
          </a:p>
          <a:p>
            <a:pPr lvl="1"/>
            <a:r>
              <a:rPr lang="en-US" sz="2800" dirty="0">
                <a:solidFill>
                  <a:srgbClr val="FF0000"/>
                </a:solidFill>
                <a:effectLst>
                  <a:outerShdw blurRad="38100" dist="38100" dir="2700000" algn="ctr" rotWithShape="0">
                    <a:schemeClr val="tx1">
                      <a:alpha val="43000"/>
                    </a:schemeClr>
                  </a:outerShdw>
                </a:effectLst>
              </a:rPr>
              <a:t>Jon Farrimond (Treasurer)</a:t>
            </a:r>
          </a:p>
          <a:p>
            <a:pPr lvl="1"/>
            <a:r>
              <a:rPr lang="en-US" sz="2800" dirty="0">
                <a:solidFill>
                  <a:srgbClr val="FF0000"/>
                </a:solidFill>
                <a:effectLst>
                  <a:outerShdw blurRad="38100" dist="38100" dir="2700000" algn="ctr" rotWithShape="0">
                    <a:schemeClr val="tx1">
                      <a:alpha val="43000"/>
                    </a:schemeClr>
                  </a:outerShdw>
                </a:effectLst>
              </a:rPr>
              <a:t>Janet Brand (Secretary)</a:t>
            </a:r>
          </a:p>
          <a:p>
            <a:pPr lvl="1"/>
            <a:r>
              <a:rPr lang="en-US" sz="2800" dirty="0">
                <a:solidFill>
                  <a:srgbClr val="FF0000"/>
                </a:solidFill>
                <a:effectLst>
                  <a:outerShdw blurRad="38100" dist="38100" dir="2700000" algn="ctr" rotWithShape="0">
                    <a:schemeClr val="tx1">
                      <a:alpha val="43000"/>
                    </a:schemeClr>
                  </a:outerShdw>
                </a:effectLst>
              </a:rPr>
              <a:t>Mitch Skinner</a:t>
            </a:r>
          </a:p>
          <a:p>
            <a:pPr lvl="1"/>
            <a:r>
              <a:rPr lang="en-US" sz="2800" dirty="0">
                <a:solidFill>
                  <a:srgbClr val="FF0000"/>
                </a:solidFill>
                <a:effectLst>
                  <a:outerShdw blurRad="38100" dist="38100" dir="2700000" algn="ctr" rotWithShape="0">
                    <a:schemeClr val="tx1">
                      <a:alpha val="43000"/>
                    </a:schemeClr>
                  </a:outerShdw>
                </a:effectLst>
              </a:rPr>
              <a:t>David Henderson</a:t>
            </a:r>
          </a:p>
          <a:p>
            <a:pPr lvl="1"/>
            <a:r>
              <a:rPr lang="en-US" sz="2800" dirty="0">
                <a:solidFill>
                  <a:srgbClr val="FF0000"/>
                </a:solidFill>
                <a:effectLst>
                  <a:outerShdw blurRad="38100" dist="38100" dir="2700000" algn="ctr" rotWithShape="0">
                    <a:schemeClr val="tx1">
                      <a:alpha val="43000"/>
                    </a:schemeClr>
                  </a:outerShdw>
                </a:effectLst>
              </a:rPr>
              <a:t>Peter Lloyd</a:t>
            </a:r>
          </a:p>
          <a:p>
            <a:pPr marL="457200" lvl="1" indent="0">
              <a:buNone/>
            </a:pPr>
            <a:endParaRPr lang="en-US" sz="2800" dirty="0">
              <a:solidFill>
                <a:srgbClr val="0070C0"/>
              </a:solidFill>
            </a:endParaRPr>
          </a:p>
          <a:p>
            <a:endParaRPr lang="en-US" dirty="0">
              <a:solidFill>
                <a:srgbClr val="0070C0"/>
              </a:solidFill>
            </a:endParaRPr>
          </a:p>
        </p:txBody>
      </p:sp>
      <p:pic>
        <p:nvPicPr>
          <p:cNvPr id="4" name="Picture 3"/>
          <p:cNvPicPr>
            <a:picLocks noChangeAspect="1"/>
          </p:cNvPicPr>
          <p:nvPr/>
        </p:nvPicPr>
        <p:blipFill>
          <a:blip r:embed="rId2"/>
          <a:stretch>
            <a:fillRect/>
          </a:stretch>
        </p:blipFill>
        <p:spPr>
          <a:xfrm>
            <a:off x="9238148" y="73479"/>
            <a:ext cx="2861325" cy="1683132"/>
          </a:xfrm>
          <a:prstGeom prst="rect">
            <a:avLst/>
          </a:prstGeom>
        </p:spPr>
      </p:pic>
      <p:sp>
        <p:nvSpPr>
          <p:cNvPr id="5" name="Rectangle 4"/>
          <p:cNvSpPr/>
          <p:nvPr/>
        </p:nvSpPr>
        <p:spPr>
          <a:xfrm>
            <a:off x="4987885" y="375631"/>
            <a:ext cx="1429237" cy="523220"/>
          </a:xfrm>
          <a:prstGeom prst="rect">
            <a:avLst/>
          </a:prstGeom>
        </p:spPr>
        <p:txBody>
          <a:bodyPr wrap="none">
            <a:spAutoFit/>
          </a:bodyPr>
          <a:lstStyle/>
          <a:p>
            <a:r>
              <a:rPr lang="en-US" sz="2800" b="1" u="sng" dirty="0">
                <a:solidFill>
                  <a:srgbClr val="0070C0"/>
                </a:solidFill>
              </a:rPr>
              <a:t>Trustees</a:t>
            </a:r>
          </a:p>
        </p:txBody>
      </p:sp>
    </p:spTree>
    <p:extLst>
      <p:ext uri="{BB962C8B-B14F-4D97-AF65-F5344CB8AC3E}">
        <p14:creationId xmlns:p14="http://schemas.microsoft.com/office/powerpoint/2010/main" val="1732269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556" y="3053443"/>
            <a:ext cx="11179629" cy="2808514"/>
          </a:xfrm>
        </p:spPr>
        <p:txBody>
          <a:bodyPr>
            <a:normAutofit/>
          </a:bodyPr>
          <a:lstStyle/>
          <a:p>
            <a:endParaRPr lang="en-US" dirty="0">
              <a:solidFill>
                <a:srgbClr val="0070C0"/>
              </a:solidFill>
            </a:endParaRPr>
          </a:p>
          <a:p>
            <a:endParaRPr lang="en-US" dirty="0">
              <a:solidFill>
                <a:srgbClr val="0070C0"/>
              </a:solidFill>
            </a:endParaRPr>
          </a:p>
          <a:p>
            <a:endParaRPr lang="en-US" dirty="0">
              <a:solidFill>
                <a:srgbClr val="0070C0"/>
              </a:solidFill>
            </a:endParaRPr>
          </a:p>
        </p:txBody>
      </p:sp>
      <p:sp>
        <p:nvSpPr>
          <p:cNvPr id="8" name="Title 1">
            <a:extLst>
              <a:ext uri="{FF2B5EF4-FFF2-40B4-BE49-F238E27FC236}">
                <a16:creationId xmlns:a16="http://schemas.microsoft.com/office/drawing/2014/main" id="{14F58BE1-A08A-6D47-8457-0085A552665F}"/>
              </a:ext>
            </a:extLst>
          </p:cNvPr>
          <p:cNvSpPr>
            <a:spLocks noGrp="1"/>
          </p:cNvSpPr>
          <p:nvPr>
            <p:ph type="title"/>
          </p:nvPr>
        </p:nvSpPr>
        <p:spPr>
          <a:xfrm>
            <a:off x="756556" y="-363967"/>
            <a:ext cx="10515600" cy="1325563"/>
          </a:xfrm>
        </p:spPr>
        <p:txBody>
          <a:bodyPr>
            <a:normAutofit/>
          </a:bodyPr>
          <a:lstStyle/>
          <a:p>
            <a:pPr algn="ctr"/>
            <a:r>
              <a:rPr lang="en-US" sz="2800" b="1" dirty="0">
                <a:solidFill>
                  <a:srgbClr val="0070C0"/>
                </a:solidFill>
              </a:rPr>
              <a:t>Financial Report - Year to Jun 2022</a:t>
            </a:r>
          </a:p>
        </p:txBody>
      </p:sp>
      <p:pic>
        <p:nvPicPr>
          <p:cNvPr id="4" name="Picture 3">
            <a:extLst>
              <a:ext uri="{FF2B5EF4-FFF2-40B4-BE49-F238E27FC236}">
                <a16:creationId xmlns:a16="http://schemas.microsoft.com/office/drawing/2014/main" id="{34EB6FD0-E2FD-0DCE-41FE-00152F4213A8}"/>
              </a:ext>
            </a:extLst>
          </p:cNvPr>
          <p:cNvPicPr>
            <a:picLocks noChangeAspect="1"/>
          </p:cNvPicPr>
          <p:nvPr/>
        </p:nvPicPr>
        <p:blipFill>
          <a:blip r:embed="rId2"/>
          <a:stretch>
            <a:fillRect/>
          </a:stretch>
        </p:blipFill>
        <p:spPr>
          <a:xfrm>
            <a:off x="587828" y="996043"/>
            <a:ext cx="9812585" cy="2600335"/>
          </a:xfrm>
          <a:prstGeom prst="rect">
            <a:avLst/>
          </a:prstGeom>
        </p:spPr>
      </p:pic>
      <p:pic>
        <p:nvPicPr>
          <p:cNvPr id="5" name="Picture 4">
            <a:extLst>
              <a:ext uri="{FF2B5EF4-FFF2-40B4-BE49-F238E27FC236}">
                <a16:creationId xmlns:a16="http://schemas.microsoft.com/office/drawing/2014/main" id="{B6B776EF-00F2-E9F8-F66F-F2E8B762741B}"/>
              </a:ext>
            </a:extLst>
          </p:cNvPr>
          <p:cNvPicPr>
            <a:picLocks noChangeAspect="1"/>
          </p:cNvPicPr>
          <p:nvPr/>
        </p:nvPicPr>
        <p:blipFill>
          <a:blip r:embed="rId3"/>
          <a:stretch>
            <a:fillRect/>
          </a:stretch>
        </p:blipFill>
        <p:spPr>
          <a:xfrm>
            <a:off x="458929" y="439641"/>
            <a:ext cx="3321027" cy="556402"/>
          </a:xfrm>
          <a:prstGeom prst="rect">
            <a:avLst/>
          </a:prstGeom>
        </p:spPr>
      </p:pic>
      <p:pic>
        <p:nvPicPr>
          <p:cNvPr id="6" name="Picture 5">
            <a:extLst>
              <a:ext uri="{FF2B5EF4-FFF2-40B4-BE49-F238E27FC236}">
                <a16:creationId xmlns:a16="http://schemas.microsoft.com/office/drawing/2014/main" id="{206186EC-216D-05B1-5627-A33C815F0F67}"/>
              </a:ext>
            </a:extLst>
          </p:cNvPr>
          <p:cNvPicPr>
            <a:picLocks noChangeAspect="1"/>
          </p:cNvPicPr>
          <p:nvPr/>
        </p:nvPicPr>
        <p:blipFill>
          <a:blip r:embed="rId4"/>
          <a:stretch>
            <a:fillRect/>
          </a:stretch>
        </p:blipFill>
        <p:spPr>
          <a:xfrm>
            <a:off x="934272" y="4316545"/>
            <a:ext cx="9466141" cy="1767013"/>
          </a:xfrm>
          <a:prstGeom prst="rect">
            <a:avLst/>
          </a:prstGeom>
        </p:spPr>
      </p:pic>
    </p:spTree>
    <p:extLst>
      <p:ext uri="{BB962C8B-B14F-4D97-AF65-F5344CB8AC3E}">
        <p14:creationId xmlns:p14="http://schemas.microsoft.com/office/powerpoint/2010/main" val="31027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556" y="3053443"/>
            <a:ext cx="11179629" cy="2808514"/>
          </a:xfrm>
        </p:spPr>
        <p:txBody>
          <a:bodyPr>
            <a:normAutofit/>
          </a:bodyPr>
          <a:lstStyle/>
          <a:p>
            <a:endParaRPr lang="en-US" dirty="0">
              <a:solidFill>
                <a:srgbClr val="0070C0"/>
              </a:solidFill>
            </a:endParaRPr>
          </a:p>
          <a:p>
            <a:endParaRPr lang="en-US" dirty="0">
              <a:solidFill>
                <a:srgbClr val="0070C0"/>
              </a:solidFill>
            </a:endParaRPr>
          </a:p>
          <a:p>
            <a:endParaRPr lang="en-US" dirty="0">
              <a:solidFill>
                <a:srgbClr val="0070C0"/>
              </a:solidFill>
            </a:endParaRPr>
          </a:p>
        </p:txBody>
      </p:sp>
      <p:sp>
        <p:nvSpPr>
          <p:cNvPr id="9" name="Title 1">
            <a:extLst>
              <a:ext uri="{FF2B5EF4-FFF2-40B4-BE49-F238E27FC236}">
                <a16:creationId xmlns:a16="http://schemas.microsoft.com/office/drawing/2014/main" id="{A6E37659-2017-CF4A-A769-32C9BEA18503}"/>
              </a:ext>
            </a:extLst>
          </p:cNvPr>
          <p:cNvSpPr>
            <a:spLocks noGrp="1"/>
          </p:cNvSpPr>
          <p:nvPr>
            <p:ph type="title"/>
          </p:nvPr>
        </p:nvSpPr>
        <p:spPr>
          <a:xfrm>
            <a:off x="756556" y="-363967"/>
            <a:ext cx="10515600" cy="1325563"/>
          </a:xfrm>
        </p:spPr>
        <p:txBody>
          <a:bodyPr>
            <a:normAutofit/>
          </a:bodyPr>
          <a:lstStyle/>
          <a:p>
            <a:pPr algn="ctr"/>
            <a:r>
              <a:rPr lang="en-US" sz="2800" b="1" dirty="0">
                <a:solidFill>
                  <a:srgbClr val="0070C0"/>
                </a:solidFill>
              </a:rPr>
              <a:t>Financial Report - Year to Jun 2022</a:t>
            </a:r>
          </a:p>
        </p:txBody>
      </p:sp>
      <p:pic>
        <p:nvPicPr>
          <p:cNvPr id="2" name="Picture 1">
            <a:extLst>
              <a:ext uri="{FF2B5EF4-FFF2-40B4-BE49-F238E27FC236}">
                <a16:creationId xmlns:a16="http://schemas.microsoft.com/office/drawing/2014/main" id="{6D714CDA-AA57-450C-83BE-03549E798EF7}"/>
              </a:ext>
            </a:extLst>
          </p:cNvPr>
          <p:cNvPicPr>
            <a:picLocks noChangeAspect="1"/>
          </p:cNvPicPr>
          <p:nvPr/>
        </p:nvPicPr>
        <p:blipFill>
          <a:blip r:embed="rId2"/>
          <a:stretch>
            <a:fillRect/>
          </a:stretch>
        </p:blipFill>
        <p:spPr>
          <a:xfrm>
            <a:off x="606491" y="1341677"/>
            <a:ext cx="9562321" cy="4701474"/>
          </a:xfrm>
          <a:prstGeom prst="rect">
            <a:avLst/>
          </a:prstGeom>
        </p:spPr>
      </p:pic>
      <p:pic>
        <p:nvPicPr>
          <p:cNvPr id="4" name="Picture 3">
            <a:extLst>
              <a:ext uri="{FF2B5EF4-FFF2-40B4-BE49-F238E27FC236}">
                <a16:creationId xmlns:a16="http://schemas.microsoft.com/office/drawing/2014/main" id="{8374596D-2E83-8A67-A710-2229D83619B0}"/>
              </a:ext>
            </a:extLst>
          </p:cNvPr>
          <p:cNvPicPr>
            <a:picLocks noChangeAspect="1"/>
          </p:cNvPicPr>
          <p:nvPr/>
        </p:nvPicPr>
        <p:blipFill>
          <a:blip r:embed="rId3"/>
          <a:stretch>
            <a:fillRect/>
          </a:stretch>
        </p:blipFill>
        <p:spPr>
          <a:xfrm>
            <a:off x="3876359" y="849086"/>
            <a:ext cx="6292453" cy="492591"/>
          </a:xfrm>
          <a:prstGeom prst="rect">
            <a:avLst/>
          </a:prstGeom>
        </p:spPr>
      </p:pic>
    </p:spTree>
    <p:extLst>
      <p:ext uri="{BB962C8B-B14F-4D97-AF65-F5344CB8AC3E}">
        <p14:creationId xmlns:p14="http://schemas.microsoft.com/office/powerpoint/2010/main" val="36544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556" y="3053443"/>
            <a:ext cx="11179629" cy="2808514"/>
          </a:xfrm>
        </p:spPr>
        <p:txBody>
          <a:bodyPr>
            <a:normAutofit/>
          </a:bodyPr>
          <a:lstStyle/>
          <a:p>
            <a:endParaRPr lang="en-US" dirty="0">
              <a:solidFill>
                <a:srgbClr val="0070C0"/>
              </a:solidFill>
            </a:endParaRPr>
          </a:p>
          <a:p>
            <a:endParaRPr lang="en-US" dirty="0">
              <a:solidFill>
                <a:srgbClr val="0070C0"/>
              </a:solidFill>
            </a:endParaRPr>
          </a:p>
          <a:p>
            <a:endParaRPr lang="en-US" dirty="0">
              <a:solidFill>
                <a:srgbClr val="0070C0"/>
              </a:solidFill>
            </a:endParaRPr>
          </a:p>
        </p:txBody>
      </p:sp>
      <p:sp>
        <p:nvSpPr>
          <p:cNvPr id="5" name="Title 1">
            <a:extLst>
              <a:ext uri="{FF2B5EF4-FFF2-40B4-BE49-F238E27FC236}">
                <a16:creationId xmlns:a16="http://schemas.microsoft.com/office/drawing/2014/main" id="{46C939B9-827C-E443-AE69-D159A9569B16}"/>
              </a:ext>
            </a:extLst>
          </p:cNvPr>
          <p:cNvSpPr>
            <a:spLocks noGrp="1"/>
          </p:cNvSpPr>
          <p:nvPr>
            <p:ph type="title"/>
          </p:nvPr>
        </p:nvSpPr>
        <p:spPr>
          <a:xfrm>
            <a:off x="756556" y="-363967"/>
            <a:ext cx="10515600" cy="1325563"/>
          </a:xfrm>
        </p:spPr>
        <p:txBody>
          <a:bodyPr>
            <a:normAutofit/>
          </a:bodyPr>
          <a:lstStyle/>
          <a:p>
            <a:pPr algn="ctr"/>
            <a:r>
              <a:rPr lang="en-US" sz="2800" b="1" dirty="0">
                <a:solidFill>
                  <a:srgbClr val="0070C0"/>
                </a:solidFill>
              </a:rPr>
              <a:t>Financial Report - Year to Jun 2022</a:t>
            </a:r>
          </a:p>
        </p:txBody>
      </p:sp>
      <p:pic>
        <p:nvPicPr>
          <p:cNvPr id="6" name="Picture 5">
            <a:extLst>
              <a:ext uri="{FF2B5EF4-FFF2-40B4-BE49-F238E27FC236}">
                <a16:creationId xmlns:a16="http://schemas.microsoft.com/office/drawing/2014/main" id="{BFE65415-8783-52EB-DEF7-499D85F07858}"/>
              </a:ext>
            </a:extLst>
          </p:cNvPr>
          <p:cNvPicPr>
            <a:picLocks noChangeAspect="1"/>
          </p:cNvPicPr>
          <p:nvPr/>
        </p:nvPicPr>
        <p:blipFill>
          <a:blip r:embed="rId2"/>
          <a:stretch>
            <a:fillRect/>
          </a:stretch>
        </p:blipFill>
        <p:spPr>
          <a:xfrm>
            <a:off x="638888" y="662861"/>
            <a:ext cx="8085234" cy="5862541"/>
          </a:xfrm>
          <a:prstGeom prst="rect">
            <a:avLst/>
          </a:prstGeom>
        </p:spPr>
      </p:pic>
    </p:spTree>
    <p:extLst>
      <p:ext uri="{BB962C8B-B14F-4D97-AF65-F5344CB8AC3E}">
        <p14:creationId xmlns:p14="http://schemas.microsoft.com/office/powerpoint/2010/main" val="1918425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13" b="21716"/>
          <a:stretch/>
        </p:blipFill>
        <p:spPr>
          <a:xfrm>
            <a:off x="601034" y="10"/>
            <a:ext cx="10904093" cy="6482357"/>
          </a:xfrm>
          <a:prstGeom prst="rect">
            <a:avLst/>
          </a:prstGeom>
        </p:spPr>
      </p:pic>
      <p:sp>
        <p:nvSpPr>
          <p:cNvPr id="3" name="Subtitle 2"/>
          <p:cNvSpPr>
            <a:spLocks noGrp="1"/>
          </p:cNvSpPr>
          <p:nvPr>
            <p:ph type="subTitle" idx="1"/>
          </p:nvPr>
        </p:nvSpPr>
        <p:spPr>
          <a:xfrm>
            <a:off x="541809" y="5322320"/>
            <a:ext cx="5122437" cy="1417402"/>
          </a:xfrm>
        </p:spPr>
        <p:txBody>
          <a:bodyPr vert="horz" lIns="91440" tIns="45720" rIns="91440" bIns="45720" rtlCol="0" anchor="t">
            <a:normAutofit/>
          </a:bodyPr>
          <a:lstStyle/>
          <a:p>
            <a:r>
              <a:rPr lang="en-GB" sz="3500" b="1" dirty="0">
                <a:solidFill>
                  <a:srgbClr val="0070C0"/>
                </a:solidFill>
                <a:effectLst>
                  <a:outerShdw blurRad="38100" dist="38100" dir="2700000" algn="tl">
                    <a:srgbClr val="000000">
                      <a:alpha val="43137"/>
                    </a:srgbClr>
                  </a:outerShdw>
                </a:effectLst>
              </a:rPr>
              <a:t>Project Manager Review</a:t>
            </a:r>
          </a:p>
          <a:p>
            <a:r>
              <a:rPr lang="en-GB" sz="2800" b="1" dirty="0">
                <a:solidFill>
                  <a:srgbClr val="0070C0"/>
                </a:solidFill>
                <a:effectLst>
                  <a:outerShdw blurRad="38100" dist="38100" dir="2700000" algn="tl">
                    <a:srgbClr val="000000">
                      <a:alpha val="43137"/>
                    </a:srgbClr>
                  </a:outerShdw>
                </a:effectLst>
                <a:cs typeface="Calibri"/>
              </a:rPr>
              <a:t>February 2023</a:t>
            </a:r>
          </a:p>
        </p:txBody>
      </p:sp>
    </p:spTree>
    <p:extLst>
      <p:ext uri="{BB962C8B-B14F-4D97-AF65-F5344CB8AC3E}">
        <p14:creationId xmlns:p14="http://schemas.microsoft.com/office/powerpoint/2010/main" val="758776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552</Words>
  <Application>Microsoft Office PowerPoint</Application>
  <PresentationFormat>Widescreen</PresentationFormat>
  <Paragraphs>97</Paragraphs>
  <Slides>15</Slides>
  <Notes>5</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Office Theme</vt:lpstr>
      <vt:lpstr>Dunfermline Foodbank  AGM 28th February 2023</vt:lpstr>
      <vt:lpstr>Agenda</vt:lpstr>
      <vt:lpstr>Chairman Report – Martin Smith</vt:lpstr>
      <vt:lpstr>PowerPoint Presentation</vt:lpstr>
      <vt:lpstr>PowerPoint Presentation</vt:lpstr>
      <vt:lpstr>Financial Report - Year to Jun 2022</vt:lpstr>
      <vt:lpstr>Financial Report - Year to Jun 2022</vt:lpstr>
      <vt:lpstr>Financial Report - Year to Jun 2022</vt:lpstr>
      <vt:lpstr>PowerPoint Presentation</vt:lpstr>
      <vt:lpstr>Foodbank figures</vt:lpstr>
      <vt:lpstr>The last year  (April 2022 – Present)</vt:lpstr>
      <vt:lpstr>Forward Planning 2023...</vt:lpstr>
      <vt:lpstr>Update: -  E Referring September 2021 - Present</vt:lpstr>
      <vt:lpstr>PowerPoint Presentation</vt:lpstr>
      <vt:lpstr>Election/re-election of Charity Trustees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Dunfermline Foodbank  AGM 9th January 2017</dc:title>
  <dc:creator>martin smith</dc:creator>
  <cp:lastModifiedBy>martin smith</cp:lastModifiedBy>
  <cp:revision>108</cp:revision>
  <dcterms:created xsi:type="dcterms:W3CDTF">2017-01-05T20:14:00Z</dcterms:created>
  <dcterms:modified xsi:type="dcterms:W3CDTF">2023-02-28T16:18:40Z</dcterms:modified>
</cp:coreProperties>
</file>